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57" r:id="rId2"/>
    <p:sldId id="261" r:id="rId3"/>
    <p:sldId id="256" r:id="rId4"/>
    <p:sldId id="268" r:id="rId5"/>
    <p:sldId id="346" r:id="rId6"/>
    <p:sldId id="262" r:id="rId7"/>
    <p:sldId id="263" r:id="rId8"/>
    <p:sldId id="265" r:id="rId9"/>
    <p:sldId id="267" r:id="rId10"/>
    <p:sldId id="337" r:id="rId11"/>
    <p:sldId id="338" r:id="rId12"/>
    <p:sldId id="341" r:id="rId13"/>
    <p:sldId id="343" r:id="rId14"/>
    <p:sldId id="342" r:id="rId15"/>
    <p:sldId id="345" r:id="rId16"/>
    <p:sldId id="258" r:id="rId17"/>
  </p:sldIdLst>
  <p:sldSz cx="12192000" cy="6858000"/>
  <p:notesSz cx="9144000" cy="6858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50" autoAdjust="0"/>
    <p:restoredTop sz="89000" autoAdjust="0"/>
  </p:normalViewPr>
  <p:slideViewPr>
    <p:cSldViewPr snapToGrid="0">
      <p:cViewPr varScale="1">
        <p:scale>
          <a:sx n="103" d="100"/>
          <a:sy n="103" d="100"/>
        </p:scale>
        <p:origin x="112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877F511A-5595-424F-BA02-B2EE2019873B}" type="datetimeFigureOut">
              <a:rPr lang="es-CO" smtClean="0"/>
              <a:t>03/11/2020</a:t>
            </a:fld>
            <a:endParaRPr lang="es-CO"/>
          </a:p>
        </p:txBody>
      </p:sp>
      <p:sp>
        <p:nvSpPr>
          <p:cNvPr id="4" name="Marcador de imagen de diapositiva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EE89D5FE-14EB-4A3D-AFB0-AC837E52E093}" type="slidenum">
              <a:rPr lang="es-CO" smtClean="0"/>
              <a:t>‹Nº›</a:t>
            </a:fld>
            <a:endParaRPr lang="es-CO"/>
          </a:p>
        </p:txBody>
      </p:sp>
    </p:spTree>
    <p:extLst>
      <p:ext uri="{BB962C8B-B14F-4D97-AF65-F5344CB8AC3E}">
        <p14:creationId xmlns:p14="http://schemas.microsoft.com/office/powerpoint/2010/main" val="3731958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EE89D5FE-14EB-4A3D-AFB0-AC837E52E093}" type="slidenum">
              <a:rPr lang="es-CO" smtClean="0"/>
              <a:t>4</a:t>
            </a:fld>
            <a:endParaRPr lang="es-CO"/>
          </a:p>
        </p:txBody>
      </p:sp>
    </p:spTree>
    <p:extLst>
      <p:ext uri="{BB962C8B-B14F-4D97-AF65-F5344CB8AC3E}">
        <p14:creationId xmlns:p14="http://schemas.microsoft.com/office/powerpoint/2010/main" val="2063239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EE89D5FE-14EB-4A3D-AFB0-AC837E52E093}" type="slidenum">
              <a:rPr lang="es-CO" smtClean="0"/>
              <a:t>5</a:t>
            </a:fld>
            <a:endParaRPr lang="es-CO"/>
          </a:p>
        </p:txBody>
      </p:sp>
    </p:spTree>
    <p:extLst>
      <p:ext uri="{BB962C8B-B14F-4D97-AF65-F5344CB8AC3E}">
        <p14:creationId xmlns:p14="http://schemas.microsoft.com/office/powerpoint/2010/main" val="1849028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F3361536-CA58-46FD-8A0B-03E0FF3E1E61}" type="datetimeFigureOut">
              <a:rPr lang="es-CO" smtClean="0"/>
              <a:t>03/11/2020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C3888FF-8CF1-4DAD-B8B7-1400AC261C16}" type="slidenum">
              <a:rPr lang="es-CO" smtClean="0"/>
              <a:t>‹Nº›</a:t>
            </a:fld>
            <a:endParaRPr lang="es-CO"/>
          </a:p>
        </p:txBody>
      </p:sp>
    </p:spTree>
    <p:extLst>
      <p:ext uri="{BB962C8B-B14F-4D97-AF65-F5344CB8AC3E}">
        <p14:creationId xmlns:p14="http://schemas.microsoft.com/office/powerpoint/2010/main" val="3520960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3361536-CA58-46FD-8A0B-03E0FF3E1E61}" type="datetimeFigureOut">
              <a:rPr lang="es-CO" smtClean="0"/>
              <a:t>03/11/2020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C3888FF-8CF1-4DAD-B8B7-1400AC261C16}" type="slidenum">
              <a:rPr lang="es-CO" smtClean="0"/>
              <a:t>‹Nº›</a:t>
            </a:fld>
            <a:endParaRPr lang="es-CO"/>
          </a:p>
        </p:txBody>
      </p:sp>
    </p:spTree>
    <p:extLst>
      <p:ext uri="{BB962C8B-B14F-4D97-AF65-F5344CB8AC3E}">
        <p14:creationId xmlns:p14="http://schemas.microsoft.com/office/powerpoint/2010/main" val="1879048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3361536-CA58-46FD-8A0B-03E0FF3E1E61}" type="datetimeFigureOut">
              <a:rPr lang="es-CO" smtClean="0"/>
              <a:t>03/11/2020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C3888FF-8CF1-4DAD-B8B7-1400AC261C16}" type="slidenum">
              <a:rPr lang="es-CO" smtClean="0"/>
              <a:t>‹Nº›</a:t>
            </a:fld>
            <a:endParaRPr lang="es-CO"/>
          </a:p>
        </p:txBody>
      </p:sp>
    </p:spTree>
    <p:extLst>
      <p:ext uri="{BB962C8B-B14F-4D97-AF65-F5344CB8AC3E}">
        <p14:creationId xmlns:p14="http://schemas.microsoft.com/office/powerpoint/2010/main" val="3855496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F3361536-CA58-46FD-8A0B-03E0FF3E1E61}" type="datetimeFigureOut">
              <a:rPr lang="es-CO" smtClean="0"/>
              <a:t>03/11/2020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C3888FF-8CF1-4DAD-B8B7-1400AC261C16}" type="slidenum">
              <a:rPr lang="es-CO" smtClean="0"/>
              <a:t>‹Nº›</a:t>
            </a:fld>
            <a:endParaRPr lang="es-CO"/>
          </a:p>
        </p:txBody>
      </p:sp>
    </p:spTree>
    <p:extLst>
      <p:ext uri="{BB962C8B-B14F-4D97-AF65-F5344CB8AC3E}">
        <p14:creationId xmlns:p14="http://schemas.microsoft.com/office/powerpoint/2010/main" val="1066902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F3361536-CA58-46FD-8A0B-03E0FF3E1E61}" type="datetimeFigureOut">
              <a:rPr lang="es-CO" smtClean="0"/>
              <a:t>03/11/2020</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C3888FF-8CF1-4DAD-B8B7-1400AC261C16}" type="slidenum">
              <a:rPr lang="es-CO" smtClean="0"/>
              <a:t>‹Nº›</a:t>
            </a:fld>
            <a:endParaRPr lang="es-CO"/>
          </a:p>
        </p:txBody>
      </p:sp>
    </p:spTree>
    <p:extLst>
      <p:ext uri="{BB962C8B-B14F-4D97-AF65-F5344CB8AC3E}">
        <p14:creationId xmlns:p14="http://schemas.microsoft.com/office/powerpoint/2010/main" val="1711994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F3361536-CA58-46FD-8A0B-03E0FF3E1E61}" type="datetimeFigureOut">
              <a:rPr lang="es-CO" smtClean="0"/>
              <a:t>03/11/2020</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C3888FF-8CF1-4DAD-B8B7-1400AC261C16}" type="slidenum">
              <a:rPr lang="es-CO" smtClean="0"/>
              <a:t>‹Nº›</a:t>
            </a:fld>
            <a:endParaRPr lang="es-CO"/>
          </a:p>
        </p:txBody>
      </p:sp>
    </p:spTree>
    <p:extLst>
      <p:ext uri="{BB962C8B-B14F-4D97-AF65-F5344CB8AC3E}">
        <p14:creationId xmlns:p14="http://schemas.microsoft.com/office/powerpoint/2010/main" val="1743423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3361536-CA58-46FD-8A0B-03E0FF3E1E61}" type="datetimeFigureOut">
              <a:rPr lang="es-CO" smtClean="0"/>
              <a:t>03/11/2020</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EC3888FF-8CF1-4DAD-B8B7-1400AC261C16}" type="slidenum">
              <a:rPr lang="es-CO" smtClean="0"/>
              <a:t>‹Nº›</a:t>
            </a:fld>
            <a:endParaRPr lang="es-CO"/>
          </a:p>
        </p:txBody>
      </p:sp>
    </p:spTree>
    <p:extLst>
      <p:ext uri="{BB962C8B-B14F-4D97-AF65-F5344CB8AC3E}">
        <p14:creationId xmlns:p14="http://schemas.microsoft.com/office/powerpoint/2010/main" val="2188915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F3361536-CA58-46FD-8A0B-03E0FF3E1E61}" type="datetimeFigureOut">
              <a:rPr lang="es-CO" smtClean="0"/>
              <a:t>03/11/2020</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EC3888FF-8CF1-4DAD-B8B7-1400AC261C16}" type="slidenum">
              <a:rPr lang="es-CO" smtClean="0"/>
              <a:t>‹Nº›</a:t>
            </a:fld>
            <a:endParaRPr lang="es-CO"/>
          </a:p>
        </p:txBody>
      </p:sp>
    </p:spTree>
    <p:extLst>
      <p:ext uri="{BB962C8B-B14F-4D97-AF65-F5344CB8AC3E}">
        <p14:creationId xmlns:p14="http://schemas.microsoft.com/office/powerpoint/2010/main" val="2795514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361536-CA58-46FD-8A0B-03E0FF3E1E61}" type="datetimeFigureOut">
              <a:rPr lang="es-CO" smtClean="0"/>
              <a:t>03/11/2020</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EC3888FF-8CF1-4DAD-B8B7-1400AC261C16}" type="slidenum">
              <a:rPr lang="es-CO" smtClean="0"/>
              <a:t>‹Nº›</a:t>
            </a:fld>
            <a:endParaRPr lang="es-CO"/>
          </a:p>
        </p:txBody>
      </p:sp>
    </p:spTree>
    <p:extLst>
      <p:ext uri="{BB962C8B-B14F-4D97-AF65-F5344CB8AC3E}">
        <p14:creationId xmlns:p14="http://schemas.microsoft.com/office/powerpoint/2010/main" val="91960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F3361536-CA58-46FD-8A0B-03E0FF3E1E61}" type="datetimeFigureOut">
              <a:rPr lang="es-CO" smtClean="0"/>
              <a:t>03/11/2020</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C3888FF-8CF1-4DAD-B8B7-1400AC261C16}" type="slidenum">
              <a:rPr lang="es-CO" smtClean="0"/>
              <a:t>‹Nº›</a:t>
            </a:fld>
            <a:endParaRPr lang="es-CO"/>
          </a:p>
        </p:txBody>
      </p:sp>
    </p:spTree>
    <p:extLst>
      <p:ext uri="{BB962C8B-B14F-4D97-AF65-F5344CB8AC3E}">
        <p14:creationId xmlns:p14="http://schemas.microsoft.com/office/powerpoint/2010/main" val="2463334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F3361536-CA58-46FD-8A0B-03E0FF3E1E61}" type="datetimeFigureOut">
              <a:rPr lang="es-CO" smtClean="0"/>
              <a:t>03/11/2020</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C3888FF-8CF1-4DAD-B8B7-1400AC261C16}" type="slidenum">
              <a:rPr lang="es-CO" smtClean="0"/>
              <a:t>‹Nº›</a:t>
            </a:fld>
            <a:endParaRPr lang="es-CO"/>
          </a:p>
        </p:txBody>
      </p:sp>
    </p:spTree>
    <p:extLst>
      <p:ext uri="{BB962C8B-B14F-4D97-AF65-F5344CB8AC3E}">
        <p14:creationId xmlns:p14="http://schemas.microsoft.com/office/powerpoint/2010/main" val="1789591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361536-CA58-46FD-8A0B-03E0FF3E1E61}" type="datetimeFigureOut">
              <a:rPr lang="es-CO" smtClean="0"/>
              <a:t>03/11/2020</a:t>
            </a:fld>
            <a:endParaRPr lang="es-C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3888FF-8CF1-4DAD-B8B7-1400AC261C16}" type="slidenum">
              <a:rPr lang="es-CO" smtClean="0"/>
              <a:t>‹Nº›</a:t>
            </a:fld>
            <a:endParaRPr lang="es-CO"/>
          </a:p>
        </p:txBody>
      </p:sp>
    </p:spTree>
    <p:extLst>
      <p:ext uri="{BB962C8B-B14F-4D97-AF65-F5344CB8AC3E}">
        <p14:creationId xmlns:p14="http://schemas.microsoft.com/office/powerpoint/2010/main" val="17424500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www.contraloriabogota.gov.co/"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hyperlink" Target="https://creativecommons.org/licenses/by-sa/3.0/" TargetMode="External"/><Relationship Id="rId4" Type="http://schemas.openxmlformats.org/officeDocument/2006/relationships/hyperlink" Target="https://en.wikipedia.org/wiki/Bogot%C3%A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hyperlink" Target="https://creativecommons.org/licenses/by-nc-sa/3.0/" TargetMode="External"/><Relationship Id="rId4" Type="http://schemas.openxmlformats.org/officeDocument/2006/relationships/hyperlink" Target="https://razonpublica.com/metro-bogota-adelante-sin-estudios-pesar-la-pandemi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creativecommons.org/licenses/by-nc-sa/3.0/" TargetMode="External"/><Relationship Id="rId5" Type="http://schemas.openxmlformats.org/officeDocument/2006/relationships/hyperlink" Target="https://razonpublica.com/metro-bogota-adelante-sin-estudios-pesar-la-pandemia/"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xmlns="" id="{7404DB2B-1843-3643-8E43-CFBF2BFB0742}"/>
              </a:ext>
            </a:extLst>
          </p:cNvPr>
          <p:cNvSpPr txBox="1"/>
          <p:nvPr/>
        </p:nvSpPr>
        <p:spPr>
          <a:xfrm>
            <a:off x="-1" y="5646057"/>
            <a:ext cx="6982691" cy="954107"/>
          </a:xfrm>
          <a:prstGeom prst="rect">
            <a:avLst/>
          </a:prstGeom>
          <a:noFill/>
        </p:spPr>
        <p:txBody>
          <a:bodyPr wrap="square" rtlCol="0">
            <a:spAutoFit/>
          </a:bodyPr>
          <a:lstStyle/>
          <a:p>
            <a:pPr algn="ctr"/>
            <a:r>
              <a:rPr lang="es-CO" sz="2800" spc="200" dirty="0">
                <a:solidFill>
                  <a:schemeClr val="bg1"/>
                </a:solidFill>
                <a:latin typeface="Arial" panose="020B0604020202020204" pitchFamily="34" charset="0"/>
                <a:cs typeface="Arial" panose="020B0604020202020204" pitchFamily="34" charset="0"/>
              </a:rPr>
              <a:t>PROCESO ESTUDIOS DE ECONOMÍA Y POLÍTICA PÚBICA </a:t>
            </a:r>
          </a:p>
        </p:txBody>
      </p:sp>
      <p:sp>
        <p:nvSpPr>
          <p:cNvPr id="6" name="CuadroTexto 5">
            <a:extLst>
              <a:ext uri="{FF2B5EF4-FFF2-40B4-BE49-F238E27FC236}">
                <a16:creationId xmlns:a16="http://schemas.microsoft.com/office/drawing/2014/main" xmlns="" id="{BD6C9B01-032B-574E-AB28-F5E973A22EE6}"/>
              </a:ext>
            </a:extLst>
          </p:cNvPr>
          <p:cNvSpPr txBox="1"/>
          <p:nvPr/>
        </p:nvSpPr>
        <p:spPr>
          <a:xfrm>
            <a:off x="6982690" y="5646057"/>
            <a:ext cx="4946803" cy="553998"/>
          </a:xfrm>
          <a:prstGeom prst="rect">
            <a:avLst/>
          </a:prstGeom>
          <a:noFill/>
        </p:spPr>
        <p:txBody>
          <a:bodyPr wrap="none" rtlCol="0">
            <a:spAutoFit/>
          </a:bodyPr>
          <a:lstStyle/>
          <a:p>
            <a:r>
              <a:rPr lang="es-CO" sz="3000" dirty="0">
                <a:solidFill>
                  <a:schemeClr val="bg1"/>
                </a:solidFill>
                <a:latin typeface="Arial" panose="020B0604020202020204" pitchFamily="34" charset="0"/>
                <a:cs typeface="Arial" panose="020B0604020202020204" pitchFamily="34" charset="0"/>
              </a:rPr>
              <a:t>María Anayme Barón Durán</a:t>
            </a:r>
          </a:p>
        </p:txBody>
      </p:sp>
      <p:sp>
        <p:nvSpPr>
          <p:cNvPr id="7" name="CuadroTexto 6">
            <a:extLst>
              <a:ext uri="{FF2B5EF4-FFF2-40B4-BE49-F238E27FC236}">
                <a16:creationId xmlns:a16="http://schemas.microsoft.com/office/drawing/2014/main" xmlns="" id="{884A4E13-42D0-F74C-940A-8115907FB1F1}"/>
              </a:ext>
            </a:extLst>
          </p:cNvPr>
          <p:cNvSpPr txBox="1"/>
          <p:nvPr/>
        </p:nvSpPr>
        <p:spPr>
          <a:xfrm>
            <a:off x="7344229" y="6172776"/>
            <a:ext cx="3616696" cy="400110"/>
          </a:xfrm>
          <a:prstGeom prst="rect">
            <a:avLst/>
          </a:prstGeom>
          <a:noFill/>
        </p:spPr>
        <p:txBody>
          <a:bodyPr wrap="none" rtlCol="0">
            <a:spAutoFit/>
          </a:bodyPr>
          <a:lstStyle/>
          <a:p>
            <a:r>
              <a:rPr lang="es-CO" sz="2000" i="1" dirty="0">
                <a:solidFill>
                  <a:schemeClr val="bg1"/>
                </a:solidFill>
                <a:latin typeface="Arial" panose="020B0604020202020204" pitchFamily="34" charset="0"/>
                <a:cs typeface="Arial" panose="020B0604020202020204" pitchFamily="34" charset="0"/>
              </a:rPr>
              <a:t>Contralora de Bogotá D.C. (E)</a:t>
            </a:r>
          </a:p>
        </p:txBody>
      </p:sp>
    </p:spTree>
    <p:extLst>
      <p:ext uri="{BB962C8B-B14F-4D97-AF65-F5344CB8AC3E}">
        <p14:creationId xmlns:p14="http://schemas.microsoft.com/office/powerpoint/2010/main" val="353607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xmlns="" id="{6C491990-F1D5-4EA4-89D4-2F187FBD46D6}"/>
              </a:ext>
            </a:extLst>
          </p:cNvPr>
          <p:cNvSpPr txBox="1"/>
          <p:nvPr/>
        </p:nvSpPr>
        <p:spPr>
          <a:xfrm rot="16200000">
            <a:off x="9507740" y="3290105"/>
            <a:ext cx="4906856" cy="461665"/>
          </a:xfrm>
          <a:prstGeom prst="rect">
            <a:avLst/>
          </a:prstGeom>
          <a:noFill/>
        </p:spPr>
        <p:txBody>
          <a:bodyPr wrap="square" rtlCol="0">
            <a:spAutoFit/>
          </a:bodyPr>
          <a:lstStyle/>
          <a:p>
            <a:pPr algn="ctr"/>
            <a:r>
              <a:rPr lang="es-CO" sz="800" dirty="0">
                <a:solidFill>
                  <a:schemeClr val="bg1">
                    <a:lumMod val="50000"/>
                  </a:schemeClr>
                </a:solidFill>
                <a:latin typeface="Arial" panose="020B0604020202020204" pitchFamily="34" charset="0"/>
                <a:cs typeface="Arial" panose="020B0604020202020204" pitchFamily="34" charset="0"/>
              </a:rPr>
              <a:t>En cumplimiento de la ley 1712 de 2014, Transparencia y Derecho a la Información Pública</a:t>
            </a:r>
          </a:p>
          <a:p>
            <a:pPr algn="ctr"/>
            <a:r>
              <a:rPr lang="es-CO" sz="800" dirty="0">
                <a:solidFill>
                  <a:srgbClr val="FF0000"/>
                </a:solidFill>
                <a:latin typeface="Arial" panose="020B0604020202020204" pitchFamily="34" charset="0"/>
                <a:cs typeface="Arial" panose="020B0604020202020204" pitchFamily="34" charset="0"/>
              </a:rPr>
              <a:t>y </a:t>
            </a:r>
            <a:r>
              <a:rPr lang="es-ES" sz="800" dirty="0">
                <a:solidFill>
                  <a:srgbClr val="FF0000"/>
                </a:solidFill>
                <a:latin typeface="Arial" panose="020B0604020202020204" pitchFamily="34" charset="0"/>
                <a:cs typeface="Arial" panose="020B0604020202020204" pitchFamily="34" charset="0"/>
              </a:rPr>
              <a:t>la Ley 1757 de 2015 de Participación Democrática</a:t>
            </a:r>
            <a:endParaRPr lang="es-ES_tradnl" sz="800" dirty="0">
              <a:solidFill>
                <a:srgbClr val="FF0000"/>
              </a:solidFill>
              <a:latin typeface="Arial" panose="020B0604020202020204" pitchFamily="34" charset="0"/>
              <a:cs typeface="Arial" panose="020B0604020202020204" pitchFamily="34" charset="0"/>
            </a:endParaRPr>
          </a:p>
          <a:p>
            <a:pPr algn="ctr"/>
            <a:endParaRPr lang="es-CO" sz="800" dirty="0">
              <a:solidFill>
                <a:schemeClr val="bg1">
                  <a:lumMod val="50000"/>
                </a:schemeClr>
              </a:solidFill>
              <a:latin typeface="Arial" panose="020B0604020202020204" pitchFamily="34" charset="0"/>
              <a:cs typeface="Arial" panose="020B0604020202020204" pitchFamily="34" charset="0"/>
            </a:endParaRPr>
          </a:p>
        </p:txBody>
      </p:sp>
      <p:sp>
        <p:nvSpPr>
          <p:cNvPr id="9" name="Rectángulo redondeado 8">
            <a:extLst>
              <a:ext uri="{FF2B5EF4-FFF2-40B4-BE49-F238E27FC236}">
                <a16:creationId xmlns:a16="http://schemas.microsoft.com/office/drawing/2014/main" xmlns="" id="{93D3D326-D8DC-9645-B98D-0FC48CB73984}"/>
              </a:ext>
            </a:extLst>
          </p:cNvPr>
          <p:cNvSpPr/>
          <p:nvPr/>
        </p:nvSpPr>
        <p:spPr>
          <a:xfrm>
            <a:off x="217708" y="287351"/>
            <a:ext cx="10441325" cy="594189"/>
          </a:xfrm>
          <a:prstGeom prst="roundRect">
            <a:avLst>
              <a:gd name="adj" fmla="val 1764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600" dirty="0"/>
          </a:p>
        </p:txBody>
      </p:sp>
      <p:sp>
        <p:nvSpPr>
          <p:cNvPr id="18" name="CuadroTexto 17">
            <a:extLst>
              <a:ext uri="{FF2B5EF4-FFF2-40B4-BE49-F238E27FC236}">
                <a16:creationId xmlns:a16="http://schemas.microsoft.com/office/drawing/2014/main" xmlns="" id="{625F987C-C808-7847-B63E-DE7D93D398C5}"/>
              </a:ext>
            </a:extLst>
          </p:cNvPr>
          <p:cNvSpPr txBox="1"/>
          <p:nvPr/>
        </p:nvSpPr>
        <p:spPr>
          <a:xfrm>
            <a:off x="217707" y="349591"/>
            <a:ext cx="10611658" cy="461665"/>
          </a:xfrm>
          <a:prstGeom prst="rect">
            <a:avLst/>
          </a:prstGeom>
          <a:noFill/>
        </p:spPr>
        <p:txBody>
          <a:bodyPr wrap="square" rtlCol="0">
            <a:spAutoFit/>
          </a:bodyPr>
          <a:lstStyle/>
          <a:p>
            <a:r>
              <a:rPr lang="es-CO" sz="2400" b="1" dirty="0">
                <a:solidFill>
                  <a:schemeClr val="bg1"/>
                </a:solidFill>
                <a:latin typeface="Arial" panose="020B0604020202020204" pitchFamily="34" charset="0"/>
                <a:cs typeface="Arial" panose="020B0604020202020204" pitchFamily="34" charset="0"/>
              </a:rPr>
              <a:t>ESTUDIO ESTRUCTURAL</a:t>
            </a:r>
          </a:p>
        </p:txBody>
      </p:sp>
      <p:pic>
        <p:nvPicPr>
          <p:cNvPr id="36" name="Imagen 35">
            <a:extLst>
              <a:ext uri="{FF2B5EF4-FFF2-40B4-BE49-F238E27FC236}">
                <a16:creationId xmlns:a16="http://schemas.microsoft.com/office/drawing/2014/main" xmlns="" id="{F0A156ED-0E98-6047-8F4D-CCB1FBBD1DD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724"/>
          <a:stretch/>
        </p:blipFill>
        <p:spPr>
          <a:xfrm>
            <a:off x="217710" y="6080933"/>
            <a:ext cx="5477925" cy="703619"/>
          </a:xfrm>
          <a:prstGeom prst="rect">
            <a:avLst/>
          </a:prstGeom>
        </p:spPr>
      </p:pic>
      <p:sp>
        <p:nvSpPr>
          <p:cNvPr id="10" name="Título 1">
            <a:extLst>
              <a:ext uri="{FF2B5EF4-FFF2-40B4-BE49-F238E27FC236}">
                <a16:creationId xmlns:a16="http://schemas.microsoft.com/office/drawing/2014/main" xmlns="" id="{02564B30-117E-4240-AC93-F9439B236EFD}"/>
              </a:ext>
            </a:extLst>
          </p:cNvPr>
          <p:cNvSpPr txBox="1">
            <a:spLocks/>
          </p:cNvSpPr>
          <p:nvPr/>
        </p:nvSpPr>
        <p:spPr>
          <a:xfrm>
            <a:off x="-97215" y="1149778"/>
            <a:ext cx="10058400" cy="762716"/>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endParaRPr lang="es-ES_tradnl" sz="7200" b="1" u="sng" dirty="0">
              <a:solidFill>
                <a:schemeClr val="bg1"/>
              </a:solidFill>
              <a:latin typeface="Arial" panose="020B0604020202020204" pitchFamily="34" charset="0"/>
              <a:cs typeface="Arial" panose="020B0604020202020204" pitchFamily="34" charset="0"/>
            </a:endParaRPr>
          </a:p>
        </p:txBody>
      </p:sp>
      <p:sp>
        <p:nvSpPr>
          <p:cNvPr id="3" name="10 CuadroTexto">
            <a:extLst>
              <a:ext uri="{FF2B5EF4-FFF2-40B4-BE49-F238E27FC236}">
                <a16:creationId xmlns:a16="http://schemas.microsoft.com/office/drawing/2014/main" xmlns="" id="{E91C3EAD-7ADC-4DAC-B080-1342ADF2025C}"/>
              </a:ext>
            </a:extLst>
          </p:cNvPr>
          <p:cNvSpPr txBox="1"/>
          <p:nvPr/>
        </p:nvSpPr>
        <p:spPr>
          <a:xfrm>
            <a:off x="1021013" y="3830096"/>
            <a:ext cx="5358963" cy="1569660"/>
          </a:xfrm>
          <a:prstGeom prst="rect">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13500000" scaled="1"/>
            <a:tileRect/>
          </a:gradFill>
          <a:ln>
            <a:solidFill>
              <a:schemeClr val="accent6"/>
            </a:solidFill>
          </a:ln>
        </p:spPr>
        <p:txBody>
          <a:bodyPr wrap="square" rtlCol="0">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s-ES_tradnl" sz="1600" dirty="0">
                <a:latin typeface="Arial" pitchFamily="34" charset="0"/>
                <a:cs typeface="Arial" pitchFamily="34" charset="0"/>
              </a:rPr>
              <a:t>Ejercicios de valoración de costos ambientales como el desarrollado a través de la metodología del daño ambiental por la </a:t>
            </a:r>
            <a:r>
              <a:rPr lang="es-ES_tradnl" sz="1600" dirty="0" err="1">
                <a:latin typeface="Arial" pitchFamily="34" charset="0"/>
                <a:cs typeface="Arial" pitchFamily="34" charset="0"/>
              </a:rPr>
              <a:t>CB</a:t>
            </a:r>
            <a:r>
              <a:rPr lang="es-ES_tradnl" sz="1600" dirty="0">
                <a:latin typeface="Arial" pitchFamily="34" charset="0"/>
                <a:cs typeface="Arial" pitchFamily="34" charset="0"/>
              </a:rPr>
              <a:t>, se convierten en el inicio de un escenario para la implementación en otros casos de estudio que afronta la ciudad. (calidad del aire, residuos sólidos).</a:t>
            </a:r>
            <a:endParaRPr lang="es-ES" sz="1600" dirty="0">
              <a:latin typeface="Arial" pitchFamily="34" charset="0"/>
              <a:cs typeface="Arial" pitchFamily="34" charset="0"/>
            </a:endParaRPr>
          </a:p>
        </p:txBody>
      </p:sp>
      <p:sp>
        <p:nvSpPr>
          <p:cNvPr id="4" name="5 Elipse">
            <a:extLst>
              <a:ext uri="{FF2B5EF4-FFF2-40B4-BE49-F238E27FC236}">
                <a16:creationId xmlns:a16="http://schemas.microsoft.com/office/drawing/2014/main" xmlns="" id="{C6C0D70A-BD21-4BF9-9A35-590406C6BFB7}"/>
              </a:ext>
            </a:extLst>
          </p:cNvPr>
          <p:cNvSpPr/>
          <p:nvPr/>
        </p:nvSpPr>
        <p:spPr>
          <a:xfrm>
            <a:off x="117473" y="3049310"/>
            <a:ext cx="792088" cy="854968"/>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a:p>
        </p:txBody>
      </p:sp>
      <p:sp>
        <p:nvSpPr>
          <p:cNvPr id="5" name="6 Elipse">
            <a:extLst>
              <a:ext uri="{FF2B5EF4-FFF2-40B4-BE49-F238E27FC236}">
                <a16:creationId xmlns:a16="http://schemas.microsoft.com/office/drawing/2014/main" xmlns="" id="{30A0664A-294D-4CD1-AF4A-11FDA8F2FB88}"/>
              </a:ext>
            </a:extLst>
          </p:cNvPr>
          <p:cNvSpPr/>
          <p:nvPr/>
        </p:nvSpPr>
        <p:spPr>
          <a:xfrm>
            <a:off x="180057" y="4727008"/>
            <a:ext cx="792088" cy="854968"/>
          </a:xfrm>
          <a:prstGeom prst="ellipse">
            <a:avLst/>
          </a:prstGeom>
          <a:solidFill>
            <a:schemeClr val="accent6"/>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a:p>
        </p:txBody>
      </p:sp>
      <p:sp>
        <p:nvSpPr>
          <p:cNvPr id="6" name="7 CuadroTexto">
            <a:extLst>
              <a:ext uri="{FF2B5EF4-FFF2-40B4-BE49-F238E27FC236}">
                <a16:creationId xmlns:a16="http://schemas.microsoft.com/office/drawing/2014/main" xmlns="" id="{21E32165-E7B2-4582-8E35-7055DBA7838E}"/>
              </a:ext>
            </a:extLst>
          </p:cNvPr>
          <p:cNvSpPr txBox="1"/>
          <p:nvPr/>
        </p:nvSpPr>
        <p:spPr>
          <a:xfrm>
            <a:off x="6708860" y="1966848"/>
            <a:ext cx="5348944" cy="4770537"/>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3500000" scaled="1"/>
            <a:tileRect/>
          </a:gradFill>
          <a:ln>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s-CO"/>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285750" indent="-285750" algn="just">
              <a:buFont typeface="Wingdings" panose="05000000000000000000" pitchFamily="2" charset="2"/>
              <a:buChar char="v"/>
            </a:pPr>
            <a:r>
              <a:rPr lang="es-CO" sz="1600" dirty="0" smtClean="0">
                <a:latin typeface="Arial" pitchFamily="34" charset="0"/>
                <a:cs typeface="Arial" pitchFamily="34" charset="0"/>
              </a:rPr>
              <a:t>Pese a las grandes </a:t>
            </a:r>
            <a:r>
              <a:rPr lang="es-CO" sz="1600" dirty="0">
                <a:latin typeface="Arial" pitchFamily="34" charset="0"/>
                <a:cs typeface="Arial" pitchFamily="34" charset="0"/>
              </a:rPr>
              <a:t>inversiones en infraestructura para el manejo y tratamiento de las aguas residuales, </a:t>
            </a:r>
            <a:r>
              <a:rPr lang="es-CO" sz="1600" dirty="0" smtClean="0">
                <a:latin typeface="Arial" pitchFamily="34" charset="0"/>
                <a:cs typeface="Arial" pitchFamily="34" charset="0"/>
              </a:rPr>
              <a:t>la </a:t>
            </a:r>
            <a:r>
              <a:rPr lang="es-CO" sz="1600" dirty="0">
                <a:latin typeface="Arial" pitchFamily="34" charset="0"/>
                <a:cs typeface="Arial" pitchFamily="34" charset="0"/>
              </a:rPr>
              <a:t>contaminación va en aumento, con escenario más acentuado. </a:t>
            </a:r>
          </a:p>
          <a:p>
            <a:pPr algn="just"/>
            <a:endParaRPr lang="es-CO" sz="1600" dirty="0">
              <a:latin typeface="Arial" pitchFamily="34" charset="0"/>
              <a:cs typeface="Arial" pitchFamily="34" charset="0"/>
            </a:endParaRPr>
          </a:p>
          <a:p>
            <a:pPr marL="285750" indent="-285750" algn="just">
              <a:buFont typeface="Wingdings" panose="05000000000000000000" pitchFamily="2" charset="2"/>
              <a:buChar char="v"/>
            </a:pPr>
            <a:r>
              <a:rPr lang="es-CO" sz="1600" dirty="0">
                <a:latin typeface="Arial" pitchFamily="34" charset="0"/>
                <a:cs typeface="Arial" pitchFamily="34" charset="0"/>
              </a:rPr>
              <a:t>La ciudad no cuenta con un censo de morbilidad y mortalidad (nexo causal entre las enfermedades hídricas y la contaminación por vertimientos del río Bogotá). </a:t>
            </a:r>
          </a:p>
          <a:p>
            <a:pPr algn="just"/>
            <a:endParaRPr lang="es-CO" sz="1600" dirty="0">
              <a:latin typeface="Arial" pitchFamily="34" charset="0"/>
              <a:cs typeface="Arial" pitchFamily="34" charset="0"/>
            </a:endParaRPr>
          </a:p>
          <a:p>
            <a:pPr marL="285750" indent="-285750" algn="just">
              <a:buFont typeface="Wingdings" panose="05000000000000000000" pitchFamily="2" charset="2"/>
              <a:buChar char="v"/>
            </a:pPr>
            <a:r>
              <a:rPr lang="es-CO" sz="1600" dirty="0">
                <a:latin typeface="Arial" pitchFamily="34" charset="0"/>
                <a:cs typeface="Arial" pitchFamily="34" charset="0"/>
              </a:rPr>
              <a:t>Aguas residuales con presencia de metales pesados que pueden acumularse en lecho del río, y traer consecuencias a la flora, fauna y al ser humano (curtiembres y relleno sanitario Doña Juana, entre otras).</a:t>
            </a:r>
          </a:p>
          <a:p>
            <a:pPr algn="just"/>
            <a:endParaRPr lang="es-CO" sz="1600" dirty="0">
              <a:latin typeface="Arial" pitchFamily="34" charset="0"/>
              <a:cs typeface="Arial" pitchFamily="34" charset="0"/>
            </a:endParaRPr>
          </a:p>
          <a:p>
            <a:pPr marL="285750" indent="-285750" algn="just">
              <a:buFont typeface="Wingdings" panose="05000000000000000000" pitchFamily="2" charset="2"/>
              <a:buChar char="v"/>
            </a:pPr>
            <a:r>
              <a:rPr lang="es-CO" sz="1600" dirty="0">
                <a:latin typeface="Arial" pitchFamily="34" charset="0"/>
                <a:cs typeface="Arial" pitchFamily="34" charset="0"/>
              </a:rPr>
              <a:t>Restricciones en el uso del agua, genera pérdidas económicas, principalmente en el sector industrial y agropecuario.</a:t>
            </a:r>
          </a:p>
        </p:txBody>
      </p:sp>
      <p:sp>
        <p:nvSpPr>
          <p:cNvPr id="7" name="8 Elipse">
            <a:extLst>
              <a:ext uri="{FF2B5EF4-FFF2-40B4-BE49-F238E27FC236}">
                <a16:creationId xmlns:a16="http://schemas.microsoft.com/office/drawing/2014/main" xmlns="" id="{0432C8F1-D5A1-463D-A81E-43A4816D1694}"/>
              </a:ext>
            </a:extLst>
          </p:cNvPr>
          <p:cNvSpPr/>
          <p:nvPr/>
        </p:nvSpPr>
        <p:spPr>
          <a:xfrm>
            <a:off x="6034369" y="2071900"/>
            <a:ext cx="691214" cy="678685"/>
          </a:xfrm>
          <a:prstGeom prst="ellipse">
            <a:avLst/>
          </a:pr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a:p>
        </p:txBody>
      </p:sp>
      <p:sp>
        <p:nvSpPr>
          <p:cNvPr id="8" name="9 CuadroTexto">
            <a:extLst>
              <a:ext uri="{FF2B5EF4-FFF2-40B4-BE49-F238E27FC236}">
                <a16:creationId xmlns:a16="http://schemas.microsoft.com/office/drawing/2014/main" xmlns="" id="{C7193F72-4DED-4E6F-BEC2-9514DD46D192}"/>
              </a:ext>
            </a:extLst>
          </p:cNvPr>
          <p:cNvSpPr txBox="1"/>
          <p:nvPr/>
        </p:nvSpPr>
        <p:spPr>
          <a:xfrm>
            <a:off x="874816" y="2301283"/>
            <a:ext cx="5102754" cy="1077218"/>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a:solidFill>
              <a:srgbClr val="FFFF00"/>
            </a:solidFill>
          </a:ln>
        </p:spPr>
        <p:txBody>
          <a:bodyPr wrap="square" rtlCol="0">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s-CO" sz="1600" dirty="0">
                <a:latin typeface="Arial" pitchFamily="34" charset="0"/>
                <a:cs typeface="Arial" pitchFamily="34" charset="0"/>
              </a:rPr>
              <a:t>Las </a:t>
            </a:r>
            <a:r>
              <a:rPr lang="es-CO" sz="1600" dirty="0" err="1">
                <a:latin typeface="Arial" pitchFamily="34" charset="0"/>
                <a:cs typeface="Arial" pitchFamily="34" charset="0"/>
              </a:rPr>
              <a:t>PTAR´s</a:t>
            </a:r>
            <a:r>
              <a:rPr lang="es-CO" sz="1600" dirty="0">
                <a:latin typeface="Arial" pitchFamily="34" charset="0"/>
                <a:cs typeface="Arial" pitchFamily="34" charset="0"/>
              </a:rPr>
              <a:t> juegan un papel importante en la recuperación de la calidad del agua del río Bogotá, sin embargo, se convertirán en un punto de partida para el restablecimiento de las condiciones bióticas del río.</a:t>
            </a:r>
            <a:endParaRPr lang="es-ES" sz="1600" dirty="0">
              <a:latin typeface="Arial" pitchFamily="34" charset="0"/>
              <a:cs typeface="Arial" pitchFamily="34" charset="0"/>
            </a:endParaRPr>
          </a:p>
        </p:txBody>
      </p:sp>
      <p:sp>
        <p:nvSpPr>
          <p:cNvPr id="17" name="Rectángulo 16">
            <a:extLst>
              <a:ext uri="{FF2B5EF4-FFF2-40B4-BE49-F238E27FC236}">
                <a16:creationId xmlns:a16="http://schemas.microsoft.com/office/drawing/2014/main" xmlns="" id="{93914265-A79F-4BF0-91F2-91568B099555}"/>
              </a:ext>
            </a:extLst>
          </p:cNvPr>
          <p:cNvSpPr/>
          <p:nvPr/>
        </p:nvSpPr>
        <p:spPr>
          <a:xfrm>
            <a:off x="249661" y="951185"/>
            <a:ext cx="10891948" cy="1015663"/>
          </a:xfrm>
          <a:prstGeom prst="rect">
            <a:avLst/>
          </a:prstGeom>
          <a:solidFill>
            <a:schemeClr val="accent2">
              <a:lumMod val="20000"/>
              <a:lumOff val="80000"/>
            </a:schemeClr>
          </a:solidFill>
        </p:spPr>
        <p:txBody>
          <a:bodyPr wrap="square" rtlCol="0">
            <a:spAutoFit/>
          </a:bodyPr>
          <a:lstStyle/>
          <a:p>
            <a:pPr algn="just"/>
            <a:r>
              <a:rPr lang="es-CO" sz="2000" dirty="0">
                <a:latin typeface="Arial" panose="020B0604020202020204" pitchFamily="34" charset="0"/>
                <a:cs typeface="Arial" panose="020B0604020202020204" pitchFamily="34" charset="0"/>
              </a:rPr>
              <a:t>Aplicación de la Metodología de Evaluación Económica del Daño Ambiental en el caso de la Cuenca Media del Río de Bogotá, como herramienta del ejercicio del Control Fiscal en la Contraloría de Bogotá D.C.</a:t>
            </a:r>
          </a:p>
        </p:txBody>
      </p:sp>
    </p:spTree>
    <p:extLst>
      <p:ext uri="{BB962C8B-B14F-4D97-AF65-F5344CB8AC3E}">
        <p14:creationId xmlns:p14="http://schemas.microsoft.com/office/powerpoint/2010/main" val="69610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redondeado 8">
            <a:extLst>
              <a:ext uri="{FF2B5EF4-FFF2-40B4-BE49-F238E27FC236}">
                <a16:creationId xmlns:a16="http://schemas.microsoft.com/office/drawing/2014/main" xmlns="" id="{93D3D326-D8DC-9645-B98D-0FC48CB73984}"/>
              </a:ext>
            </a:extLst>
          </p:cNvPr>
          <p:cNvSpPr/>
          <p:nvPr/>
        </p:nvSpPr>
        <p:spPr>
          <a:xfrm>
            <a:off x="217708" y="287350"/>
            <a:ext cx="10441325" cy="642217"/>
          </a:xfrm>
          <a:prstGeom prst="roundRect">
            <a:avLst>
              <a:gd name="adj" fmla="val 1764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600" dirty="0"/>
          </a:p>
        </p:txBody>
      </p:sp>
      <p:sp>
        <p:nvSpPr>
          <p:cNvPr id="18" name="CuadroTexto 17">
            <a:extLst>
              <a:ext uri="{FF2B5EF4-FFF2-40B4-BE49-F238E27FC236}">
                <a16:creationId xmlns:a16="http://schemas.microsoft.com/office/drawing/2014/main" xmlns="" id="{625F987C-C808-7847-B63E-DE7D93D398C5}"/>
              </a:ext>
            </a:extLst>
          </p:cNvPr>
          <p:cNvSpPr txBox="1"/>
          <p:nvPr/>
        </p:nvSpPr>
        <p:spPr>
          <a:xfrm>
            <a:off x="217707" y="349591"/>
            <a:ext cx="10611658" cy="461665"/>
          </a:xfrm>
          <a:prstGeom prst="rect">
            <a:avLst/>
          </a:prstGeom>
          <a:noFill/>
        </p:spPr>
        <p:txBody>
          <a:bodyPr wrap="square" rtlCol="0">
            <a:spAutoFit/>
          </a:bodyPr>
          <a:lstStyle/>
          <a:p>
            <a:r>
              <a:rPr lang="es-CO" sz="2400" b="1" dirty="0">
                <a:solidFill>
                  <a:schemeClr val="bg1"/>
                </a:solidFill>
                <a:latin typeface="Arial" panose="020B0604020202020204" pitchFamily="34" charset="0"/>
                <a:cs typeface="Arial" panose="020B0604020202020204" pitchFamily="34" charset="0"/>
              </a:rPr>
              <a:t>PRONUNCIAMIENTO</a:t>
            </a:r>
          </a:p>
        </p:txBody>
      </p:sp>
      <p:pic>
        <p:nvPicPr>
          <p:cNvPr id="36" name="Imagen 35">
            <a:extLst>
              <a:ext uri="{FF2B5EF4-FFF2-40B4-BE49-F238E27FC236}">
                <a16:creationId xmlns:a16="http://schemas.microsoft.com/office/drawing/2014/main" xmlns="" id="{F0A156ED-0E98-6047-8F4D-CCB1FBBD1DD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724"/>
          <a:stretch/>
        </p:blipFill>
        <p:spPr>
          <a:xfrm>
            <a:off x="217710" y="6080933"/>
            <a:ext cx="5477925" cy="703619"/>
          </a:xfrm>
          <a:prstGeom prst="rect">
            <a:avLst/>
          </a:prstGeom>
        </p:spPr>
      </p:pic>
      <p:sp>
        <p:nvSpPr>
          <p:cNvPr id="10" name="Título 1">
            <a:extLst>
              <a:ext uri="{FF2B5EF4-FFF2-40B4-BE49-F238E27FC236}">
                <a16:creationId xmlns:a16="http://schemas.microsoft.com/office/drawing/2014/main" xmlns="" id="{02564B30-117E-4240-AC93-F9439B236EFD}"/>
              </a:ext>
            </a:extLst>
          </p:cNvPr>
          <p:cNvSpPr txBox="1">
            <a:spLocks/>
          </p:cNvSpPr>
          <p:nvPr/>
        </p:nvSpPr>
        <p:spPr>
          <a:xfrm>
            <a:off x="5102942" y="2062843"/>
            <a:ext cx="4955458" cy="2774627"/>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endParaRPr lang="es-ES_tradnl" sz="7200" b="1" u="sng" dirty="0">
              <a:solidFill>
                <a:schemeClr val="bg1"/>
              </a:solidFill>
              <a:latin typeface="Arial" panose="020B0604020202020204" pitchFamily="34" charset="0"/>
              <a:cs typeface="Arial" panose="020B0604020202020204" pitchFamily="34" charset="0"/>
            </a:endParaRPr>
          </a:p>
        </p:txBody>
      </p:sp>
      <p:pic>
        <p:nvPicPr>
          <p:cNvPr id="16" name="Picture 2" descr="Recorrido por el río Bogotá | Contraloría de Bogotá">
            <a:extLst>
              <a:ext uri="{FF2B5EF4-FFF2-40B4-BE49-F238E27FC236}">
                <a16:creationId xmlns:a16="http://schemas.microsoft.com/office/drawing/2014/main" xmlns="" id="{7BF3C46D-B050-4C12-BD66-0BF72DA924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270" y="2062844"/>
            <a:ext cx="3902009" cy="3414371"/>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10">
            <a:extLst>
              <a:ext uri="{FF2B5EF4-FFF2-40B4-BE49-F238E27FC236}">
                <a16:creationId xmlns:a16="http://schemas.microsoft.com/office/drawing/2014/main" xmlns="" id="{93914265-A79F-4BF0-91F2-91568B099555}"/>
              </a:ext>
            </a:extLst>
          </p:cNvPr>
          <p:cNvSpPr/>
          <p:nvPr/>
        </p:nvSpPr>
        <p:spPr>
          <a:xfrm>
            <a:off x="249661" y="1215986"/>
            <a:ext cx="10409372" cy="461665"/>
          </a:xfrm>
          <a:prstGeom prst="rect">
            <a:avLst/>
          </a:prstGeom>
          <a:solidFill>
            <a:schemeClr val="accent2">
              <a:lumMod val="20000"/>
              <a:lumOff val="80000"/>
            </a:schemeClr>
          </a:solidFill>
        </p:spPr>
        <p:txBody>
          <a:bodyPr wrap="square" rtlCol="0">
            <a:spAutoFit/>
          </a:bodyPr>
          <a:lstStyle/>
          <a:p>
            <a:pPr algn="just"/>
            <a:r>
              <a:rPr lang="es-CO" sz="2400" b="1" dirty="0">
                <a:latin typeface="Arial" panose="020B0604020202020204" pitchFamily="34" charset="0"/>
                <a:cs typeface="Arial" panose="020B0604020202020204" pitchFamily="34" charset="0"/>
              </a:rPr>
              <a:t>Daño Ambiental caso de la Cuenca Media del Río Bogotá</a:t>
            </a:r>
          </a:p>
        </p:txBody>
      </p:sp>
      <p:sp>
        <p:nvSpPr>
          <p:cNvPr id="3" name="Rectángulo 2"/>
          <p:cNvSpPr/>
          <p:nvPr/>
        </p:nvSpPr>
        <p:spPr>
          <a:xfrm>
            <a:off x="4763729" y="2274838"/>
            <a:ext cx="6377879" cy="3170099"/>
          </a:xfrm>
          <a:prstGeom prst="rect">
            <a:avLst/>
          </a:prstGeom>
        </p:spPr>
        <p:txBody>
          <a:bodyPr wrap="square">
            <a:spAutoFit/>
          </a:bodyPr>
          <a:lstStyle/>
          <a:p>
            <a:pPr marL="342900" indent="-342900" algn="just">
              <a:buFont typeface="Wingdings" panose="05000000000000000000" pitchFamily="2" charset="2"/>
              <a:buChar char="v"/>
            </a:pPr>
            <a:r>
              <a:rPr lang="es-MX" sz="2000" dirty="0">
                <a:latin typeface="Arial" panose="020B0604020202020204" pitchFamily="34" charset="0"/>
                <a:cs typeface="Arial" panose="020B0604020202020204" pitchFamily="34" charset="0"/>
              </a:rPr>
              <a:t>Contempla los costos de las afectaciones hechas en el medio natural que ocasionan un deterioro del recurso natural  y afectaciones a la sociedad, materializadas en la pérdida de beneficios derivados del recurso natural afectado.</a:t>
            </a:r>
          </a:p>
          <a:p>
            <a:pPr algn="just"/>
            <a:endParaRPr lang="es-MX"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v"/>
            </a:pPr>
            <a:r>
              <a:rPr lang="es-MX" sz="2000" dirty="0" smtClean="0">
                <a:latin typeface="Arial" panose="020B0604020202020204" pitchFamily="34" charset="0"/>
                <a:cs typeface="Arial" panose="020B0604020202020204" pitchFamily="34" charset="0"/>
              </a:rPr>
              <a:t>Los </a:t>
            </a:r>
            <a:r>
              <a:rPr lang="es-MX" sz="2000" dirty="0">
                <a:latin typeface="Arial" panose="020B0604020202020204" pitchFamily="34" charset="0"/>
                <a:cs typeface="Arial" panose="020B0604020202020204" pitchFamily="34" charset="0"/>
              </a:rPr>
              <a:t>costos totales para restaurar el daño ambiental, con un horizonte entre los años 2020 y 2032, </a:t>
            </a:r>
            <a:r>
              <a:rPr lang="es-MX" sz="2000" dirty="0" smtClean="0">
                <a:latin typeface="Arial" panose="020B0604020202020204" pitchFamily="34" charset="0"/>
                <a:cs typeface="Arial" panose="020B0604020202020204" pitchFamily="34" charset="0"/>
              </a:rPr>
              <a:t>componentes </a:t>
            </a:r>
            <a:r>
              <a:rPr lang="es-MX" sz="2000" dirty="0">
                <a:latin typeface="Arial" panose="020B0604020202020204" pitchFamily="34" charset="0"/>
                <a:cs typeface="Arial" panose="020B0604020202020204" pitchFamily="34" charset="0"/>
              </a:rPr>
              <a:t>biofísico, social y económico, ascienden a </a:t>
            </a:r>
            <a:r>
              <a:rPr lang="es-MX" sz="2000" b="1" dirty="0">
                <a:solidFill>
                  <a:srgbClr val="FF0000"/>
                </a:solidFill>
                <a:latin typeface="Arial" panose="020B0604020202020204" pitchFamily="34" charset="0"/>
                <a:cs typeface="Arial" panose="020B0604020202020204" pitchFamily="34" charset="0"/>
              </a:rPr>
              <a:t>$10.535.648,27 millones</a:t>
            </a:r>
            <a:r>
              <a:rPr lang="es-MX" sz="2000" dirty="0">
                <a:latin typeface="Arial" panose="020B0604020202020204" pitchFamily="34" charset="0"/>
                <a:cs typeface="Arial" panose="020B0604020202020204" pitchFamily="34" charset="0"/>
              </a:rPr>
              <a:t>. </a:t>
            </a:r>
          </a:p>
        </p:txBody>
      </p:sp>
      <p:sp>
        <p:nvSpPr>
          <p:cNvPr id="12" name="CuadroTexto 11">
            <a:extLst>
              <a:ext uri="{FF2B5EF4-FFF2-40B4-BE49-F238E27FC236}">
                <a16:creationId xmlns:a16="http://schemas.microsoft.com/office/drawing/2014/main" xmlns="" id="{6C491990-F1D5-4EA4-89D4-2F187FBD46D6}"/>
              </a:ext>
            </a:extLst>
          </p:cNvPr>
          <p:cNvSpPr txBox="1"/>
          <p:nvPr/>
        </p:nvSpPr>
        <p:spPr>
          <a:xfrm rot="16200000">
            <a:off x="9507740" y="3290105"/>
            <a:ext cx="4906856" cy="461665"/>
          </a:xfrm>
          <a:prstGeom prst="rect">
            <a:avLst/>
          </a:prstGeom>
          <a:noFill/>
        </p:spPr>
        <p:txBody>
          <a:bodyPr wrap="square" rtlCol="0">
            <a:spAutoFit/>
          </a:bodyPr>
          <a:lstStyle/>
          <a:p>
            <a:pPr algn="ctr"/>
            <a:r>
              <a:rPr lang="es-CO" sz="800" dirty="0">
                <a:solidFill>
                  <a:schemeClr val="bg1">
                    <a:lumMod val="50000"/>
                  </a:schemeClr>
                </a:solidFill>
                <a:latin typeface="Arial" panose="020B0604020202020204" pitchFamily="34" charset="0"/>
                <a:cs typeface="Arial" panose="020B0604020202020204" pitchFamily="34" charset="0"/>
              </a:rPr>
              <a:t>En cumplimiento de la ley 1712 de 2014, Transparencia y Derecho a la Información Pública</a:t>
            </a:r>
          </a:p>
          <a:p>
            <a:pPr algn="ctr"/>
            <a:r>
              <a:rPr lang="es-CO" sz="800" dirty="0">
                <a:solidFill>
                  <a:srgbClr val="FF0000"/>
                </a:solidFill>
                <a:latin typeface="Arial" panose="020B0604020202020204" pitchFamily="34" charset="0"/>
                <a:cs typeface="Arial" panose="020B0604020202020204" pitchFamily="34" charset="0"/>
              </a:rPr>
              <a:t>y </a:t>
            </a:r>
            <a:r>
              <a:rPr lang="es-ES" sz="800" dirty="0">
                <a:solidFill>
                  <a:srgbClr val="FF0000"/>
                </a:solidFill>
                <a:latin typeface="Arial" panose="020B0604020202020204" pitchFamily="34" charset="0"/>
                <a:cs typeface="Arial" panose="020B0604020202020204" pitchFamily="34" charset="0"/>
              </a:rPr>
              <a:t>la Ley 1757 de 2015 de Participación Democrática</a:t>
            </a:r>
            <a:endParaRPr lang="es-ES_tradnl" sz="800" dirty="0">
              <a:solidFill>
                <a:srgbClr val="FF0000"/>
              </a:solidFill>
              <a:latin typeface="Arial" panose="020B0604020202020204" pitchFamily="34" charset="0"/>
              <a:cs typeface="Arial" panose="020B0604020202020204" pitchFamily="34" charset="0"/>
            </a:endParaRPr>
          </a:p>
          <a:p>
            <a:pPr algn="ctr"/>
            <a:endParaRPr lang="es-CO" sz="8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0444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redondeado 8">
            <a:extLst>
              <a:ext uri="{FF2B5EF4-FFF2-40B4-BE49-F238E27FC236}">
                <a16:creationId xmlns:a16="http://schemas.microsoft.com/office/drawing/2014/main" xmlns="" id="{93D3D326-D8DC-9645-B98D-0FC48CB73984}"/>
              </a:ext>
            </a:extLst>
          </p:cNvPr>
          <p:cNvSpPr/>
          <p:nvPr/>
        </p:nvSpPr>
        <p:spPr>
          <a:xfrm>
            <a:off x="217708" y="287351"/>
            <a:ext cx="10441325" cy="762716"/>
          </a:xfrm>
          <a:prstGeom prst="roundRect">
            <a:avLst>
              <a:gd name="adj" fmla="val 1764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600" dirty="0"/>
          </a:p>
        </p:txBody>
      </p:sp>
      <p:sp>
        <p:nvSpPr>
          <p:cNvPr id="18" name="CuadroTexto 17">
            <a:extLst>
              <a:ext uri="{FF2B5EF4-FFF2-40B4-BE49-F238E27FC236}">
                <a16:creationId xmlns:a16="http://schemas.microsoft.com/office/drawing/2014/main" xmlns="" id="{625F987C-C808-7847-B63E-DE7D93D398C5}"/>
              </a:ext>
            </a:extLst>
          </p:cNvPr>
          <p:cNvSpPr txBox="1"/>
          <p:nvPr/>
        </p:nvSpPr>
        <p:spPr>
          <a:xfrm>
            <a:off x="217707" y="349591"/>
            <a:ext cx="10611658" cy="461665"/>
          </a:xfrm>
          <a:prstGeom prst="rect">
            <a:avLst/>
          </a:prstGeom>
          <a:noFill/>
        </p:spPr>
        <p:txBody>
          <a:bodyPr wrap="square" rtlCol="0">
            <a:spAutoFit/>
          </a:bodyPr>
          <a:lstStyle/>
          <a:p>
            <a:r>
              <a:rPr lang="es-CO" sz="2400" b="1" dirty="0">
                <a:solidFill>
                  <a:schemeClr val="bg1"/>
                </a:solidFill>
                <a:latin typeface="Arial" panose="020B0604020202020204" pitchFamily="34" charset="0"/>
                <a:cs typeface="Arial" panose="020B0604020202020204" pitchFamily="34" charset="0"/>
              </a:rPr>
              <a:t>ESTUDIO ESTRUCTURAL</a:t>
            </a:r>
          </a:p>
        </p:txBody>
      </p:sp>
      <p:pic>
        <p:nvPicPr>
          <p:cNvPr id="36" name="Imagen 35">
            <a:extLst>
              <a:ext uri="{FF2B5EF4-FFF2-40B4-BE49-F238E27FC236}">
                <a16:creationId xmlns:a16="http://schemas.microsoft.com/office/drawing/2014/main" xmlns="" id="{F0A156ED-0E98-6047-8F4D-CCB1FBBD1DD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724"/>
          <a:stretch/>
        </p:blipFill>
        <p:spPr>
          <a:xfrm>
            <a:off x="217710" y="6080933"/>
            <a:ext cx="5477925" cy="703619"/>
          </a:xfrm>
          <a:prstGeom prst="rect">
            <a:avLst/>
          </a:prstGeom>
        </p:spPr>
      </p:pic>
      <p:sp>
        <p:nvSpPr>
          <p:cNvPr id="10" name="Título 1">
            <a:extLst>
              <a:ext uri="{FF2B5EF4-FFF2-40B4-BE49-F238E27FC236}">
                <a16:creationId xmlns:a16="http://schemas.microsoft.com/office/drawing/2014/main" xmlns="" id="{02564B30-117E-4240-AC93-F9439B236EFD}"/>
              </a:ext>
            </a:extLst>
          </p:cNvPr>
          <p:cNvSpPr txBox="1">
            <a:spLocks/>
          </p:cNvSpPr>
          <p:nvPr/>
        </p:nvSpPr>
        <p:spPr>
          <a:xfrm>
            <a:off x="-97215" y="1149778"/>
            <a:ext cx="10058400" cy="762716"/>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endParaRPr lang="es-ES_tradnl" sz="7200" b="1" u="sng" dirty="0">
              <a:solidFill>
                <a:schemeClr val="bg1"/>
              </a:solidFill>
              <a:latin typeface="Arial" panose="020B060402020202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xmlns="" id="{DA4B4CF1-20C3-4E14-AF6D-7A87F3DFB027}"/>
              </a:ext>
            </a:extLst>
          </p:cNvPr>
          <p:cNvSpPr/>
          <p:nvPr/>
        </p:nvSpPr>
        <p:spPr>
          <a:xfrm>
            <a:off x="4389369" y="1460905"/>
            <a:ext cx="7289919" cy="4401205"/>
          </a:xfrm>
          <a:prstGeom prst="rect">
            <a:avLst/>
          </a:prstGeom>
        </p:spPr>
        <p:txBody>
          <a:bodyPr wrap="square">
            <a:spAutoFit/>
          </a:bodyPr>
          <a:lstStyle/>
          <a:p>
            <a:pPr algn="just">
              <a:spcAft>
                <a:spcPts val="0"/>
              </a:spcAft>
            </a:pPr>
            <a:endParaRPr lang="es-CO" sz="2000" dirty="0">
              <a:latin typeface="Arial" panose="020B0604020202020204" pitchFamily="34" charset="0"/>
              <a:ea typeface="Calibri" panose="020F0502020204030204" pitchFamily="34" charset="0"/>
            </a:endParaRPr>
          </a:p>
          <a:p>
            <a:pPr marL="342900" indent="-342900" algn="just">
              <a:spcAft>
                <a:spcPts val="0"/>
              </a:spcAft>
              <a:buFont typeface="Wingdings" panose="05000000000000000000" pitchFamily="2" charset="2"/>
              <a:buChar char="v"/>
            </a:pPr>
            <a:r>
              <a:rPr lang="es-CO" sz="2000" dirty="0">
                <a:latin typeface="Arial" panose="020B0604020202020204" pitchFamily="34" charset="0"/>
                <a:ea typeface="Calibri" panose="020F0502020204030204" pitchFamily="34" charset="0"/>
              </a:rPr>
              <a:t>No existe una cuenta presupuestal específica para registrar la inversión en sismo resistencia en el Distrito Capital, como consecuencia de la falta de definición de dicho gasto de inversión en el código de cuentas presupuestales por parte de la Contraloría General de la República. </a:t>
            </a:r>
          </a:p>
          <a:p>
            <a:pPr marL="342900" indent="-342900" algn="just">
              <a:spcAft>
                <a:spcPts val="0"/>
              </a:spcAft>
              <a:buFont typeface="Wingdings" panose="05000000000000000000" pitchFamily="2" charset="2"/>
              <a:buChar char="v"/>
            </a:pPr>
            <a:r>
              <a:rPr lang="es-419" sz="2000" dirty="0" smtClean="0">
                <a:latin typeface="Arial" panose="020B0604020202020204" pitchFamily="34" charset="0"/>
                <a:ea typeface="Times New Roman" panose="02020603050405020304" pitchFamily="18" charset="0"/>
              </a:rPr>
              <a:t>No </a:t>
            </a:r>
            <a:r>
              <a:rPr lang="es-419" sz="2000" dirty="0">
                <a:latin typeface="Arial" panose="020B0604020202020204" pitchFamily="34" charset="0"/>
                <a:ea typeface="Times New Roman" panose="02020603050405020304" pitchFamily="18" charset="0"/>
              </a:rPr>
              <a:t>hay un inventario actualizado de edificaciones públicas del orden distrital, que permita conocer el estado actual de la infraestructura pública, especialmente en los grupos IV “atención a la comunidad” y Grupo III “edificaciones indispensables”, de la norma </a:t>
            </a:r>
            <a:r>
              <a:rPr lang="es-419" sz="2000" dirty="0" smtClean="0">
                <a:latin typeface="Arial" panose="020B0604020202020204" pitchFamily="34" charset="0"/>
                <a:ea typeface="Times New Roman" panose="02020603050405020304" pitchFamily="18" charset="0"/>
              </a:rPr>
              <a:t>NSR-10.</a:t>
            </a:r>
          </a:p>
          <a:p>
            <a:pPr marL="342900" indent="-342900" algn="just">
              <a:spcAft>
                <a:spcPts val="0"/>
              </a:spcAft>
              <a:buFont typeface="Wingdings" panose="05000000000000000000" pitchFamily="2" charset="2"/>
              <a:buChar char="v"/>
            </a:pPr>
            <a:r>
              <a:rPr lang="es-419" sz="2000" dirty="0">
                <a:latin typeface="Arial" panose="020B0604020202020204" pitchFamily="34" charset="0"/>
                <a:ea typeface="Times New Roman" panose="02020603050405020304" pitchFamily="18" charset="0"/>
              </a:rPr>
              <a:t>N</a:t>
            </a:r>
            <a:r>
              <a:rPr lang="es-419" sz="2000" dirty="0" smtClean="0">
                <a:latin typeface="Arial" panose="020B0604020202020204" pitchFamily="34" charset="0"/>
                <a:ea typeface="Times New Roman" panose="02020603050405020304" pitchFamily="18" charset="0"/>
              </a:rPr>
              <a:t>o </a:t>
            </a:r>
            <a:r>
              <a:rPr lang="es-419" sz="2000" dirty="0">
                <a:latin typeface="Arial" panose="020B0604020202020204" pitchFamily="34" charset="0"/>
                <a:ea typeface="Times New Roman" panose="02020603050405020304" pitchFamily="18" charset="0"/>
              </a:rPr>
              <a:t>se tiene el punto de partida para la ejecución de cualquier acción pública en materia de sismo resistencia.</a:t>
            </a:r>
            <a:endParaRPr lang="es-CO" sz="2000" b="1" dirty="0">
              <a:latin typeface="Arial" panose="020B0604020202020204" pitchFamily="34" charset="0"/>
              <a:ea typeface="Calibri" panose="020F0502020204030204" pitchFamily="34" charset="0"/>
            </a:endParaRPr>
          </a:p>
          <a:p>
            <a:endParaRPr lang="es-ES_tradnl" sz="2000" dirty="0"/>
          </a:p>
        </p:txBody>
      </p:sp>
      <p:pic>
        <p:nvPicPr>
          <p:cNvPr id="11" name="Picture 2" descr="CARACTERIZACIÓN DE LAS CONDICIONES ESTRUCTURALES EN ALGUNAS VIVIENDAS  RESIDENCIALES DEL BARRIO SAN ANTONIO EN BOGOTA SEGÚN NSR-10 - PDF Free  Download">
            <a:extLst>
              <a:ext uri="{FF2B5EF4-FFF2-40B4-BE49-F238E27FC236}">
                <a16:creationId xmlns:a16="http://schemas.microsoft.com/office/drawing/2014/main" xmlns="" id="{F1AAD2EB-7B2A-43C1-ABD1-7CCA370634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059" y="1989209"/>
            <a:ext cx="3863024" cy="3719013"/>
          </a:xfrm>
          <a:prstGeom prst="rect">
            <a:avLst/>
          </a:prstGeom>
          <a:noFill/>
          <a:extLst>
            <a:ext uri="{909E8E84-426E-40DD-AFC4-6F175D3DCCD1}">
              <a14:hiddenFill xmlns:a14="http://schemas.microsoft.com/office/drawing/2010/main">
                <a:solidFill>
                  <a:srgbClr val="FFFFFF"/>
                </a:solidFill>
              </a14:hiddenFill>
            </a:ext>
          </a:extLst>
        </p:spPr>
      </p:pic>
      <p:sp>
        <p:nvSpPr>
          <p:cNvPr id="12" name="Rectángulo 11">
            <a:extLst>
              <a:ext uri="{FF2B5EF4-FFF2-40B4-BE49-F238E27FC236}">
                <a16:creationId xmlns:a16="http://schemas.microsoft.com/office/drawing/2014/main" xmlns="" id="{93914265-A79F-4BF0-91F2-91568B099555}"/>
              </a:ext>
            </a:extLst>
          </p:cNvPr>
          <p:cNvSpPr/>
          <p:nvPr/>
        </p:nvSpPr>
        <p:spPr>
          <a:xfrm>
            <a:off x="249661" y="1215986"/>
            <a:ext cx="10409372" cy="461665"/>
          </a:xfrm>
          <a:prstGeom prst="rect">
            <a:avLst/>
          </a:prstGeom>
          <a:solidFill>
            <a:schemeClr val="accent2">
              <a:lumMod val="20000"/>
              <a:lumOff val="80000"/>
            </a:schemeClr>
          </a:solidFill>
        </p:spPr>
        <p:txBody>
          <a:bodyPr wrap="square" rtlCol="0">
            <a:spAutoFit/>
          </a:bodyPr>
          <a:lstStyle/>
          <a:p>
            <a:pPr algn="just"/>
            <a:r>
              <a:rPr lang="es-CO" sz="2400" b="1" dirty="0">
                <a:latin typeface="Arial" panose="020B0604020202020204" pitchFamily="34" charset="0"/>
                <a:cs typeface="Arial" panose="020B0604020202020204" pitchFamily="34" charset="0"/>
              </a:rPr>
              <a:t>Inversión pública en sismo resistencia en el Distrito Capital</a:t>
            </a:r>
          </a:p>
        </p:txBody>
      </p:sp>
      <p:sp>
        <p:nvSpPr>
          <p:cNvPr id="13" name="CuadroTexto 12">
            <a:extLst>
              <a:ext uri="{FF2B5EF4-FFF2-40B4-BE49-F238E27FC236}">
                <a16:creationId xmlns:a16="http://schemas.microsoft.com/office/drawing/2014/main" xmlns="" id="{6C491990-F1D5-4EA4-89D4-2F187FBD46D6}"/>
              </a:ext>
            </a:extLst>
          </p:cNvPr>
          <p:cNvSpPr txBox="1"/>
          <p:nvPr/>
        </p:nvSpPr>
        <p:spPr>
          <a:xfrm rot="16200000">
            <a:off x="9507740" y="3290105"/>
            <a:ext cx="4906856" cy="461665"/>
          </a:xfrm>
          <a:prstGeom prst="rect">
            <a:avLst/>
          </a:prstGeom>
          <a:noFill/>
        </p:spPr>
        <p:txBody>
          <a:bodyPr wrap="square" rtlCol="0">
            <a:spAutoFit/>
          </a:bodyPr>
          <a:lstStyle/>
          <a:p>
            <a:pPr algn="ctr"/>
            <a:r>
              <a:rPr lang="es-CO" sz="800" dirty="0">
                <a:solidFill>
                  <a:schemeClr val="bg1">
                    <a:lumMod val="50000"/>
                  </a:schemeClr>
                </a:solidFill>
                <a:latin typeface="Arial" panose="020B0604020202020204" pitchFamily="34" charset="0"/>
                <a:cs typeface="Arial" panose="020B0604020202020204" pitchFamily="34" charset="0"/>
              </a:rPr>
              <a:t>En cumplimiento de la ley 1712 de 2014, Transparencia y Derecho a la Información Pública</a:t>
            </a:r>
          </a:p>
          <a:p>
            <a:pPr algn="ctr"/>
            <a:r>
              <a:rPr lang="es-CO" sz="800" dirty="0">
                <a:solidFill>
                  <a:srgbClr val="FF0000"/>
                </a:solidFill>
                <a:latin typeface="Arial" panose="020B0604020202020204" pitchFamily="34" charset="0"/>
                <a:cs typeface="Arial" panose="020B0604020202020204" pitchFamily="34" charset="0"/>
              </a:rPr>
              <a:t>y </a:t>
            </a:r>
            <a:r>
              <a:rPr lang="es-ES" sz="800" dirty="0">
                <a:solidFill>
                  <a:srgbClr val="FF0000"/>
                </a:solidFill>
                <a:latin typeface="Arial" panose="020B0604020202020204" pitchFamily="34" charset="0"/>
                <a:cs typeface="Arial" panose="020B0604020202020204" pitchFamily="34" charset="0"/>
              </a:rPr>
              <a:t>la Ley 1757 de 2015 de Participación Democrática</a:t>
            </a:r>
            <a:endParaRPr lang="es-ES_tradnl" sz="800" dirty="0">
              <a:solidFill>
                <a:srgbClr val="FF0000"/>
              </a:solidFill>
              <a:latin typeface="Arial" panose="020B0604020202020204" pitchFamily="34" charset="0"/>
              <a:cs typeface="Arial" panose="020B0604020202020204" pitchFamily="34" charset="0"/>
            </a:endParaRPr>
          </a:p>
          <a:p>
            <a:pPr algn="ctr"/>
            <a:endParaRPr lang="es-CO" sz="8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8956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uadroTexto 17">
            <a:extLst>
              <a:ext uri="{FF2B5EF4-FFF2-40B4-BE49-F238E27FC236}">
                <a16:creationId xmlns:a16="http://schemas.microsoft.com/office/drawing/2014/main" xmlns="" id="{625F987C-C808-7847-B63E-DE7D93D398C5}"/>
              </a:ext>
            </a:extLst>
          </p:cNvPr>
          <p:cNvSpPr txBox="1"/>
          <p:nvPr/>
        </p:nvSpPr>
        <p:spPr>
          <a:xfrm>
            <a:off x="217707" y="243141"/>
            <a:ext cx="10611658" cy="830997"/>
          </a:xfrm>
          <a:prstGeom prst="rect">
            <a:avLst/>
          </a:prstGeom>
          <a:noFill/>
        </p:spPr>
        <p:txBody>
          <a:bodyPr wrap="square" rtlCol="0">
            <a:spAutoFit/>
          </a:bodyPr>
          <a:lstStyle/>
          <a:p>
            <a:r>
              <a:rPr lang="es-CO" sz="2400" dirty="0">
                <a:solidFill>
                  <a:schemeClr val="bg1"/>
                </a:solidFill>
                <a:latin typeface="Arial" panose="020B0604020202020204" pitchFamily="34" charset="0"/>
                <a:cs typeface="Arial" panose="020B0604020202020204" pitchFamily="34" charset="0"/>
              </a:rPr>
              <a:t>EVALUACIÓN DE LOS RECURSOS NATURALES Y EL AMBIENTE EN BOGOTÁ D.C</a:t>
            </a:r>
          </a:p>
        </p:txBody>
      </p:sp>
      <p:pic>
        <p:nvPicPr>
          <p:cNvPr id="36" name="Imagen 35">
            <a:extLst>
              <a:ext uri="{FF2B5EF4-FFF2-40B4-BE49-F238E27FC236}">
                <a16:creationId xmlns:a16="http://schemas.microsoft.com/office/drawing/2014/main" xmlns="" id="{F0A156ED-0E98-6047-8F4D-CCB1FBBD1DD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724"/>
          <a:stretch/>
        </p:blipFill>
        <p:spPr>
          <a:xfrm>
            <a:off x="217710" y="6080933"/>
            <a:ext cx="5477925" cy="703619"/>
          </a:xfrm>
          <a:prstGeom prst="rect">
            <a:avLst/>
          </a:prstGeom>
        </p:spPr>
      </p:pic>
      <p:sp>
        <p:nvSpPr>
          <p:cNvPr id="10" name="Título 1">
            <a:extLst>
              <a:ext uri="{FF2B5EF4-FFF2-40B4-BE49-F238E27FC236}">
                <a16:creationId xmlns:a16="http://schemas.microsoft.com/office/drawing/2014/main" xmlns="" id="{02564B30-117E-4240-AC93-F9439B236EFD}"/>
              </a:ext>
            </a:extLst>
          </p:cNvPr>
          <p:cNvSpPr txBox="1">
            <a:spLocks/>
          </p:cNvSpPr>
          <p:nvPr/>
        </p:nvSpPr>
        <p:spPr>
          <a:xfrm>
            <a:off x="-97215" y="1149778"/>
            <a:ext cx="10058400" cy="762716"/>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endParaRPr lang="es-ES_tradnl" sz="7200" b="1" u="sng" dirty="0">
              <a:solidFill>
                <a:schemeClr val="bg1"/>
              </a:solidFill>
              <a:latin typeface="Arial" panose="020B060402020202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xmlns="" id="{B1E44979-B1FA-4EEE-BC32-A6C016D59F2C}"/>
              </a:ext>
            </a:extLst>
          </p:cNvPr>
          <p:cNvSpPr/>
          <p:nvPr/>
        </p:nvSpPr>
        <p:spPr>
          <a:xfrm>
            <a:off x="4052047" y="1767203"/>
            <a:ext cx="7354569" cy="4093428"/>
          </a:xfrm>
          <a:prstGeom prst="rect">
            <a:avLst/>
          </a:prstGeom>
        </p:spPr>
        <p:txBody>
          <a:bodyPr wrap="square">
            <a:spAutoFit/>
          </a:bodyPr>
          <a:lstStyle/>
          <a:p>
            <a:pPr marL="285750" lvl="0" indent="-285750" algn="just">
              <a:buFont typeface="Wingdings" panose="05000000000000000000" pitchFamily="2" charset="2"/>
              <a:buChar char="v"/>
            </a:pPr>
            <a:r>
              <a:rPr lang="es-ES" sz="2000" dirty="0" smtClean="0">
                <a:latin typeface="Arial" panose="020B0604020202020204" pitchFamily="34" charset="0"/>
                <a:cs typeface="Arial" panose="020B0604020202020204" pitchFamily="34" charset="0"/>
              </a:rPr>
              <a:t>Turismo se ha convertido en la últimas décadas en una de las principales actividades económicas en el mundo entero. En Colombia y Bogotá creció el número </a:t>
            </a:r>
            <a:r>
              <a:rPr lang="es-ES" sz="2000" dirty="0">
                <a:latin typeface="Arial" panose="020B0604020202020204" pitchFamily="34" charset="0"/>
                <a:cs typeface="Arial" panose="020B0604020202020204" pitchFamily="34" charset="0"/>
              </a:rPr>
              <a:t>de turistas creció de manera </a:t>
            </a:r>
            <a:r>
              <a:rPr lang="es-ES" sz="2000" dirty="0" smtClean="0">
                <a:latin typeface="Arial" panose="020B0604020202020204" pitchFamily="34" charset="0"/>
                <a:cs typeface="Arial" panose="020B0604020202020204" pitchFamily="34" charset="0"/>
              </a:rPr>
              <a:t>constante, ha generado una </a:t>
            </a:r>
            <a:r>
              <a:rPr lang="es-ES" sz="2000" dirty="0">
                <a:latin typeface="Arial" panose="020B0604020202020204" pitchFamily="34" charset="0"/>
                <a:cs typeface="Arial" panose="020B0604020202020204" pitchFamily="34" charset="0"/>
              </a:rPr>
              <a:t>dinámica positiva en sectores como: los servicios de alojamiento, restaurantes, transportes y entretenimiento.</a:t>
            </a:r>
          </a:p>
          <a:p>
            <a:pPr marL="285750" lvl="0" indent="-285750" algn="just">
              <a:buFont typeface="Wingdings" panose="05000000000000000000" pitchFamily="2" charset="2"/>
              <a:buChar char="v"/>
            </a:pPr>
            <a:r>
              <a:rPr lang="es-ES" sz="2000" dirty="0" smtClean="0">
                <a:latin typeface="Arial" panose="020B0604020202020204" pitchFamily="34" charset="0"/>
                <a:cs typeface="Arial" panose="020B0604020202020204" pitchFamily="34" charset="0"/>
              </a:rPr>
              <a:t>Bogotá: turistas </a:t>
            </a:r>
            <a:r>
              <a:rPr lang="es-ES" sz="2000" dirty="0">
                <a:latin typeface="Arial" panose="020B0604020202020204" pitchFamily="34" charset="0"/>
                <a:cs typeface="Arial" panose="020B0604020202020204" pitchFamily="34" charset="0"/>
              </a:rPr>
              <a:t>nacionales crecieron de 6,6 millones en 2010 a 10,5 millones en </a:t>
            </a:r>
            <a:r>
              <a:rPr lang="es-ES" sz="2000" dirty="0" smtClean="0">
                <a:latin typeface="Arial" panose="020B0604020202020204" pitchFamily="34" charset="0"/>
                <a:cs typeface="Arial" panose="020B0604020202020204" pitchFamily="34" charset="0"/>
              </a:rPr>
              <a:t>2019 (58% aumento) / turistas internacionales: 824 </a:t>
            </a:r>
            <a:r>
              <a:rPr lang="es-ES" sz="2000" dirty="0">
                <a:latin typeface="Arial" panose="020B0604020202020204" pitchFamily="34" charset="0"/>
                <a:cs typeface="Arial" panose="020B0604020202020204" pitchFamily="34" charset="0"/>
              </a:rPr>
              <a:t>mil a 1,9 millones en </a:t>
            </a:r>
            <a:r>
              <a:rPr lang="es-ES" sz="2000" dirty="0" smtClean="0">
                <a:latin typeface="Arial" panose="020B0604020202020204" pitchFamily="34" charset="0"/>
                <a:cs typeface="Arial" panose="020B0604020202020204" pitchFamily="34" charset="0"/>
              </a:rPr>
              <a:t>2019 (131</a:t>
            </a:r>
            <a:r>
              <a:rPr lang="es-ES" sz="2000" dirty="0">
                <a:latin typeface="Arial" panose="020B0604020202020204" pitchFamily="34" charset="0"/>
                <a:cs typeface="Arial" panose="020B0604020202020204" pitchFamily="34" charset="0"/>
              </a:rPr>
              <a:t>% </a:t>
            </a:r>
            <a:r>
              <a:rPr lang="es-ES" sz="2000" dirty="0" smtClean="0">
                <a:latin typeface="Arial" panose="020B0604020202020204" pitchFamily="34" charset="0"/>
                <a:cs typeface="Arial" panose="020B0604020202020204" pitchFamily="34" charset="0"/>
              </a:rPr>
              <a:t>aumento). Turismo </a:t>
            </a:r>
            <a:r>
              <a:rPr lang="es-ES" sz="2000" dirty="0">
                <a:latin typeface="Arial" panose="020B0604020202020204" pitchFamily="34" charset="0"/>
                <a:cs typeface="Arial" panose="020B0604020202020204" pitchFamily="34" charset="0"/>
              </a:rPr>
              <a:t>nacional </a:t>
            </a:r>
            <a:r>
              <a:rPr lang="es-ES" sz="2000" dirty="0" smtClean="0">
                <a:latin typeface="Arial" panose="020B0604020202020204" pitchFamily="34" charset="0"/>
                <a:cs typeface="Arial" panose="020B0604020202020204" pitchFamily="34" charset="0"/>
              </a:rPr>
              <a:t>representa cerca </a:t>
            </a:r>
            <a:r>
              <a:rPr lang="es-ES" sz="2000" dirty="0">
                <a:latin typeface="Arial" panose="020B0604020202020204" pitchFamily="34" charset="0"/>
                <a:cs typeface="Arial" panose="020B0604020202020204" pitchFamily="34" charset="0"/>
              </a:rPr>
              <a:t>del </a:t>
            </a:r>
            <a:r>
              <a:rPr lang="es-ES" sz="2000" dirty="0" smtClean="0">
                <a:latin typeface="Arial" panose="020B0604020202020204" pitchFamily="34" charset="0"/>
                <a:cs typeface="Arial" panose="020B0604020202020204" pitchFamily="34" charset="0"/>
              </a:rPr>
              <a:t>85% / turismo </a:t>
            </a:r>
            <a:r>
              <a:rPr lang="es-ES" sz="2000" dirty="0">
                <a:latin typeface="Arial" panose="020B0604020202020204" pitchFamily="34" charset="0"/>
                <a:cs typeface="Arial" panose="020B0604020202020204" pitchFamily="34" charset="0"/>
              </a:rPr>
              <a:t>internacional el 15%.</a:t>
            </a:r>
          </a:p>
          <a:p>
            <a:pPr marL="285750" lvl="0" indent="-285750" algn="just">
              <a:buFont typeface="Wingdings" panose="05000000000000000000" pitchFamily="2" charset="2"/>
              <a:buChar char="v"/>
            </a:pPr>
            <a:r>
              <a:rPr lang="es-ES" sz="2000" dirty="0" smtClean="0">
                <a:latin typeface="Arial" panose="020B0604020202020204" pitchFamily="34" charset="0"/>
                <a:cs typeface="Arial" panose="020B0604020202020204" pitchFamily="34" charset="0"/>
              </a:rPr>
              <a:t>Bogotá: participación </a:t>
            </a:r>
            <a:r>
              <a:rPr lang="es-ES" sz="2000" dirty="0">
                <a:latin typeface="Arial" panose="020B0604020202020204" pitchFamily="34" charset="0"/>
                <a:cs typeface="Arial" panose="020B0604020202020204" pitchFamily="34" charset="0"/>
              </a:rPr>
              <a:t>del Turismo en el </a:t>
            </a:r>
            <a:r>
              <a:rPr lang="es-ES" sz="2000" dirty="0" smtClean="0">
                <a:latin typeface="Arial" panose="020B0604020202020204" pitchFamily="34" charset="0"/>
                <a:cs typeface="Arial" panose="020B0604020202020204" pitchFamily="34" charset="0"/>
              </a:rPr>
              <a:t>PIB: 2017 (1,94%); 2018 ( </a:t>
            </a:r>
            <a:r>
              <a:rPr lang="es-ES" sz="2000" dirty="0">
                <a:latin typeface="Arial" panose="020B0604020202020204" pitchFamily="34" charset="0"/>
                <a:cs typeface="Arial" panose="020B0604020202020204" pitchFamily="34" charset="0"/>
              </a:rPr>
              <a:t>2,76% </a:t>
            </a:r>
            <a:r>
              <a:rPr lang="es-ES" sz="2000" dirty="0" smtClean="0">
                <a:latin typeface="Arial" panose="020B0604020202020204" pitchFamily="34" charset="0"/>
                <a:cs typeface="Arial" panose="020B0604020202020204" pitchFamily="34" charset="0"/>
              </a:rPr>
              <a:t>); 2019 (2,73%). </a:t>
            </a:r>
            <a:endParaRPr lang="es-ES" sz="2000" dirty="0">
              <a:latin typeface="Arial" panose="020B0604020202020204" pitchFamily="34" charset="0"/>
              <a:cs typeface="Arial" panose="020B0604020202020204" pitchFamily="34" charset="0"/>
            </a:endParaRPr>
          </a:p>
        </p:txBody>
      </p:sp>
      <p:pic>
        <p:nvPicPr>
          <p:cNvPr id="11" name="Picture 2" descr="Covid-19 y su impacto en el turismo: ¿Cómo afrontar la colisión de la  emergencia? – Confidencial Colombia">
            <a:extLst>
              <a:ext uri="{FF2B5EF4-FFF2-40B4-BE49-F238E27FC236}">
                <a16:creationId xmlns:a16="http://schemas.microsoft.com/office/drawing/2014/main" xmlns="" id="{C8801A01-0008-4D66-92E3-2EFDCED51A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94" y="2398903"/>
            <a:ext cx="3947353" cy="3719012"/>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redondeado 8">
            <a:extLst>
              <a:ext uri="{FF2B5EF4-FFF2-40B4-BE49-F238E27FC236}">
                <a16:creationId xmlns:a16="http://schemas.microsoft.com/office/drawing/2014/main" xmlns="" id="{B3BBC7C2-BEB0-454A-9A72-A74003B0AF4F}"/>
              </a:ext>
            </a:extLst>
          </p:cNvPr>
          <p:cNvSpPr/>
          <p:nvPr/>
        </p:nvSpPr>
        <p:spPr>
          <a:xfrm>
            <a:off x="217708" y="287351"/>
            <a:ext cx="10441325" cy="647015"/>
          </a:xfrm>
          <a:prstGeom prst="roundRect">
            <a:avLst>
              <a:gd name="adj" fmla="val 1764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600" dirty="0"/>
          </a:p>
        </p:txBody>
      </p:sp>
      <p:sp>
        <p:nvSpPr>
          <p:cNvPr id="4" name="CuadroTexto 3">
            <a:extLst>
              <a:ext uri="{FF2B5EF4-FFF2-40B4-BE49-F238E27FC236}">
                <a16:creationId xmlns:a16="http://schemas.microsoft.com/office/drawing/2014/main" xmlns="" id="{00C616FE-11E2-4D1E-88C2-3DE99EB19F3B}"/>
              </a:ext>
            </a:extLst>
          </p:cNvPr>
          <p:cNvSpPr txBox="1"/>
          <p:nvPr/>
        </p:nvSpPr>
        <p:spPr>
          <a:xfrm>
            <a:off x="217707" y="349591"/>
            <a:ext cx="10611658" cy="461665"/>
          </a:xfrm>
          <a:prstGeom prst="rect">
            <a:avLst/>
          </a:prstGeom>
          <a:noFill/>
        </p:spPr>
        <p:txBody>
          <a:bodyPr wrap="square" rtlCol="0">
            <a:spAutoFit/>
          </a:bodyPr>
          <a:lstStyle/>
          <a:p>
            <a:r>
              <a:rPr lang="es-CO" sz="2400" b="1" dirty="0">
                <a:solidFill>
                  <a:schemeClr val="bg1"/>
                </a:solidFill>
                <a:latin typeface="Arial" panose="020B0604020202020204" pitchFamily="34" charset="0"/>
                <a:cs typeface="Arial" panose="020B0604020202020204" pitchFamily="34" charset="0"/>
              </a:rPr>
              <a:t>ESTUDIO ESTRUCTURAL</a:t>
            </a:r>
          </a:p>
        </p:txBody>
      </p:sp>
      <p:sp>
        <p:nvSpPr>
          <p:cNvPr id="12" name="Rectángulo 11">
            <a:extLst>
              <a:ext uri="{FF2B5EF4-FFF2-40B4-BE49-F238E27FC236}">
                <a16:creationId xmlns:a16="http://schemas.microsoft.com/office/drawing/2014/main" xmlns="" id="{93914265-A79F-4BF0-91F2-91568B099555}"/>
              </a:ext>
            </a:extLst>
          </p:cNvPr>
          <p:cNvSpPr/>
          <p:nvPr/>
        </p:nvSpPr>
        <p:spPr>
          <a:xfrm>
            <a:off x="249661" y="1056491"/>
            <a:ext cx="10409372" cy="461665"/>
          </a:xfrm>
          <a:prstGeom prst="rect">
            <a:avLst/>
          </a:prstGeom>
          <a:solidFill>
            <a:schemeClr val="accent2">
              <a:lumMod val="20000"/>
              <a:lumOff val="80000"/>
            </a:schemeClr>
          </a:solidFill>
        </p:spPr>
        <p:txBody>
          <a:bodyPr wrap="square" rtlCol="0">
            <a:spAutoFit/>
          </a:bodyPr>
          <a:lstStyle/>
          <a:p>
            <a:pPr algn="just"/>
            <a:r>
              <a:rPr lang="es-CO" sz="2400" b="1" dirty="0">
                <a:latin typeface="Arial" panose="020B0604020202020204" pitchFamily="34" charset="0"/>
                <a:cs typeface="Arial" panose="020B0604020202020204" pitchFamily="34" charset="0"/>
              </a:rPr>
              <a:t>Sector Turístico en el desarrollo económico de la ciudad</a:t>
            </a:r>
          </a:p>
        </p:txBody>
      </p:sp>
      <p:sp>
        <p:nvSpPr>
          <p:cNvPr id="13" name="CuadroTexto 12">
            <a:extLst>
              <a:ext uri="{FF2B5EF4-FFF2-40B4-BE49-F238E27FC236}">
                <a16:creationId xmlns:a16="http://schemas.microsoft.com/office/drawing/2014/main" xmlns="" id="{6C491990-F1D5-4EA4-89D4-2F187FBD46D6}"/>
              </a:ext>
            </a:extLst>
          </p:cNvPr>
          <p:cNvSpPr txBox="1"/>
          <p:nvPr/>
        </p:nvSpPr>
        <p:spPr>
          <a:xfrm rot="16200000">
            <a:off x="9507740" y="3290105"/>
            <a:ext cx="4906856" cy="461665"/>
          </a:xfrm>
          <a:prstGeom prst="rect">
            <a:avLst/>
          </a:prstGeom>
          <a:noFill/>
        </p:spPr>
        <p:txBody>
          <a:bodyPr wrap="square" rtlCol="0">
            <a:spAutoFit/>
          </a:bodyPr>
          <a:lstStyle/>
          <a:p>
            <a:pPr algn="ctr"/>
            <a:r>
              <a:rPr lang="es-CO" sz="800" dirty="0">
                <a:solidFill>
                  <a:schemeClr val="bg1">
                    <a:lumMod val="50000"/>
                  </a:schemeClr>
                </a:solidFill>
                <a:latin typeface="Arial" panose="020B0604020202020204" pitchFamily="34" charset="0"/>
                <a:cs typeface="Arial" panose="020B0604020202020204" pitchFamily="34" charset="0"/>
              </a:rPr>
              <a:t>En cumplimiento de la ley 1712 de 2014, Transparencia y Derecho a la Información Pública</a:t>
            </a:r>
          </a:p>
          <a:p>
            <a:pPr algn="ctr"/>
            <a:r>
              <a:rPr lang="es-CO" sz="800" dirty="0">
                <a:solidFill>
                  <a:srgbClr val="FF0000"/>
                </a:solidFill>
                <a:latin typeface="Arial" panose="020B0604020202020204" pitchFamily="34" charset="0"/>
                <a:cs typeface="Arial" panose="020B0604020202020204" pitchFamily="34" charset="0"/>
              </a:rPr>
              <a:t>y </a:t>
            </a:r>
            <a:r>
              <a:rPr lang="es-ES" sz="800" dirty="0">
                <a:solidFill>
                  <a:srgbClr val="FF0000"/>
                </a:solidFill>
                <a:latin typeface="Arial" panose="020B0604020202020204" pitchFamily="34" charset="0"/>
                <a:cs typeface="Arial" panose="020B0604020202020204" pitchFamily="34" charset="0"/>
              </a:rPr>
              <a:t>la Ley 1757 de 2015 de Participación Democrática</a:t>
            </a:r>
            <a:endParaRPr lang="es-ES_tradnl" sz="800" dirty="0">
              <a:solidFill>
                <a:srgbClr val="FF0000"/>
              </a:solidFill>
              <a:latin typeface="Arial" panose="020B0604020202020204" pitchFamily="34" charset="0"/>
              <a:cs typeface="Arial" panose="020B0604020202020204" pitchFamily="34" charset="0"/>
            </a:endParaRPr>
          </a:p>
          <a:p>
            <a:pPr algn="ctr"/>
            <a:endParaRPr lang="es-CO" sz="8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07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redondeado 8">
            <a:extLst>
              <a:ext uri="{FF2B5EF4-FFF2-40B4-BE49-F238E27FC236}">
                <a16:creationId xmlns:a16="http://schemas.microsoft.com/office/drawing/2014/main" xmlns="" id="{93D3D326-D8DC-9645-B98D-0FC48CB73984}"/>
              </a:ext>
            </a:extLst>
          </p:cNvPr>
          <p:cNvSpPr/>
          <p:nvPr/>
        </p:nvSpPr>
        <p:spPr>
          <a:xfrm>
            <a:off x="217708" y="287351"/>
            <a:ext cx="10441325" cy="647015"/>
          </a:xfrm>
          <a:prstGeom prst="roundRect">
            <a:avLst>
              <a:gd name="adj" fmla="val 1764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600" dirty="0"/>
          </a:p>
        </p:txBody>
      </p:sp>
      <p:pic>
        <p:nvPicPr>
          <p:cNvPr id="36" name="Imagen 35">
            <a:extLst>
              <a:ext uri="{FF2B5EF4-FFF2-40B4-BE49-F238E27FC236}">
                <a16:creationId xmlns:a16="http://schemas.microsoft.com/office/drawing/2014/main" xmlns="" id="{F0A156ED-0E98-6047-8F4D-CCB1FBBD1DD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724"/>
          <a:stretch/>
        </p:blipFill>
        <p:spPr>
          <a:xfrm>
            <a:off x="217710" y="6080933"/>
            <a:ext cx="5477925" cy="703619"/>
          </a:xfrm>
          <a:prstGeom prst="rect">
            <a:avLst/>
          </a:prstGeom>
        </p:spPr>
      </p:pic>
      <p:sp>
        <p:nvSpPr>
          <p:cNvPr id="8" name="Rectángulo 7">
            <a:extLst>
              <a:ext uri="{FF2B5EF4-FFF2-40B4-BE49-F238E27FC236}">
                <a16:creationId xmlns:a16="http://schemas.microsoft.com/office/drawing/2014/main" xmlns="" id="{EF8C503C-5BA7-45F4-B1D7-59FD831DA825}"/>
              </a:ext>
            </a:extLst>
          </p:cNvPr>
          <p:cNvSpPr/>
          <p:nvPr/>
        </p:nvSpPr>
        <p:spPr>
          <a:xfrm>
            <a:off x="3547322" y="1679487"/>
            <a:ext cx="8319246" cy="4524315"/>
          </a:xfrm>
          <a:prstGeom prst="rect">
            <a:avLst/>
          </a:prstGeom>
        </p:spPr>
        <p:txBody>
          <a:bodyPr wrap="square">
            <a:spAutoFit/>
          </a:bodyPr>
          <a:lstStyle/>
          <a:p>
            <a:pPr marL="285750" lvl="0" indent="-285750" algn="just">
              <a:buFont typeface="Wingdings" panose="05000000000000000000" pitchFamily="2" charset="2"/>
              <a:buChar char="v"/>
            </a:pPr>
            <a:r>
              <a:rPr lang="es-ES_tradnl" dirty="0" smtClean="0">
                <a:latin typeface="Arial" panose="020B0604020202020204" pitchFamily="34" charset="0"/>
                <a:cs typeface="Arial" panose="020B0604020202020204" pitchFamily="34" charset="0"/>
              </a:rPr>
              <a:t>Evaluó implicaciones </a:t>
            </a:r>
            <a:r>
              <a:rPr lang="es-ES_tradnl" dirty="0">
                <a:latin typeface="Arial" panose="020B0604020202020204" pitchFamily="34" charset="0"/>
                <a:cs typeface="Arial" panose="020B0604020202020204" pitchFamily="34" charset="0"/>
              </a:rPr>
              <a:t>sanitarias, sociales, económicas y fiscales del COVID-19 en Bogotá D.C</a:t>
            </a:r>
            <a:r>
              <a:rPr lang="es-ES_tradnl" dirty="0" smtClean="0">
                <a:latin typeface="Arial" panose="020B0604020202020204" pitchFamily="34" charset="0"/>
                <a:cs typeface="Arial" panose="020B0604020202020204" pitchFamily="34" charset="0"/>
              </a:rPr>
              <a:t>. Medidas adoptadas por a Administración Distrital para atender la contingencia y la crisis sanitarias, social y económica.</a:t>
            </a:r>
            <a:endParaRPr lang="es-ES_tradnl" dirty="0">
              <a:latin typeface="Arial" panose="020B0604020202020204" pitchFamily="34" charset="0"/>
              <a:cs typeface="Arial" panose="020B0604020202020204" pitchFamily="34" charset="0"/>
            </a:endParaRPr>
          </a:p>
          <a:p>
            <a:pPr marL="285750" lvl="0" indent="-285750" algn="just">
              <a:buFont typeface="Wingdings" panose="05000000000000000000" pitchFamily="2" charset="2"/>
              <a:buChar char="v"/>
            </a:pPr>
            <a:r>
              <a:rPr lang="es-ES_tradnl" dirty="0" smtClean="0">
                <a:latin typeface="Arial" panose="020B0604020202020204" pitchFamily="34" charset="0"/>
                <a:cs typeface="Arial" panose="020B0604020202020204" pitchFamily="34" charset="0"/>
              </a:rPr>
              <a:t>Medidas Sanitarias: Evaluó </a:t>
            </a:r>
            <a:r>
              <a:rPr lang="es-ES_tradnl" dirty="0">
                <a:latin typeface="Arial" panose="020B0604020202020204" pitchFamily="34" charset="0"/>
                <a:cs typeface="Arial" panose="020B0604020202020204" pitchFamily="34" charset="0"/>
              </a:rPr>
              <a:t>la infraestructura, el manejo de los decesos, las enfermedades mentales, los recursos invertidos y los problemas en la prestación del servicio. </a:t>
            </a:r>
            <a:endParaRPr lang="es-ES_tradnl" dirty="0" smtClean="0">
              <a:latin typeface="Arial" panose="020B0604020202020204" pitchFamily="34" charset="0"/>
              <a:cs typeface="Arial" panose="020B0604020202020204" pitchFamily="34" charset="0"/>
            </a:endParaRPr>
          </a:p>
          <a:p>
            <a:pPr marL="285750" lvl="0" indent="-285750" algn="just">
              <a:buFont typeface="Wingdings" panose="05000000000000000000" pitchFamily="2" charset="2"/>
              <a:buChar char="v"/>
            </a:pPr>
            <a:r>
              <a:rPr lang="es-ES_tradnl" dirty="0" smtClean="0">
                <a:latin typeface="Arial" panose="020B0604020202020204" pitchFamily="34" charset="0"/>
                <a:cs typeface="Arial" panose="020B0604020202020204" pitchFamily="34" charset="0"/>
              </a:rPr>
              <a:t>Impacto social: B</a:t>
            </a:r>
            <a:r>
              <a:rPr lang="es-CO" dirty="0" smtClean="0">
                <a:latin typeface="Arial" panose="020B0604020202020204" pitchFamily="34" charset="0"/>
                <a:cs typeface="Arial" panose="020B0604020202020204" pitchFamily="34" charset="0"/>
              </a:rPr>
              <a:t>rechas </a:t>
            </a:r>
            <a:r>
              <a:rPr lang="es-CO" dirty="0">
                <a:latin typeface="Arial" panose="020B0604020202020204" pitchFamily="34" charset="0"/>
                <a:cs typeface="Arial" panose="020B0604020202020204" pitchFamily="34" charset="0"/>
              </a:rPr>
              <a:t>asociadas a </a:t>
            </a:r>
            <a:r>
              <a:rPr lang="es-CO" b="1" dirty="0">
                <a:latin typeface="Arial" panose="020B0604020202020204" pitchFamily="34" charset="0"/>
                <a:cs typeface="Arial" panose="020B0604020202020204" pitchFamily="34" charset="0"/>
              </a:rPr>
              <a:t>la desigualdad social</a:t>
            </a:r>
            <a:r>
              <a:rPr lang="es-CO" dirty="0">
                <a:latin typeface="Arial" panose="020B0604020202020204" pitchFamily="34" charset="0"/>
                <a:cs typeface="Arial" panose="020B0604020202020204" pitchFamily="34" charset="0"/>
              </a:rPr>
              <a:t> marcada en la pobreza y la vulnerabilidad de los hogares, </a:t>
            </a:r>
            <a:r>
              <a:rPr lang="es-CO" b="1" dirty="0">
                <a:latin typeface="Arial" panose="020B0604020202020204" pitchFamily="34" charset="0"/>
                <a:cs typeface="Arial" panose="020B0604020202020204" pitchFamily="34" charset="0"/>
              </a:rPr>
              <a:t>el incremento en el trabajo de cuidado no remunerado </a:t>
            </a:r>
            <a:r>
              <a:rPr lang="es-CO" dirty="0">
                <a:latin typeface="Arial" panose="020B0604020202020204" pitchFamily="34" charset="0"/>
                <a:cs typeface="Arial" panose="020B0604020202020204" pitchFamily="34" charset="0"/>
              </a:rPr>
              <a:t>para las mujeres, adolescentes y niñas, </a:t>
            </a:r>
            <a:r>
              <a:rPr lang="es-CO" b="1" dirty="0">
                <a:latin typeface="Arial" panose="020B0604020202020204" pitchFamily="34" charset="0"/>
                <a:cs typeface="Arial" panose="020B0604020202020204" pitchFamily="34" charset="0"/>
              </a:rPr>
              <a:t>las brechas de género y la desigualdad en la </a:t>
            </a:r>
            <a:r>
              <a:rPr lang="es-CO" b="1" dirty="0" smtClean="0">
                <a:latin typeface="Arial" panose="020B0604020202020204" pitchFamily="34" charset="0"/>
                <a:cs typeface="Arial" panose="020B0604020202020204" pitchFamily="34" charset="0"/>
              </a:rPr>
              <a:t>mujer</a:t>
            </a:r>
            <a:r>
              <a:rPr lang="es-CO" dirty="0" smtClean="0">
                <a:latin typeface="Arial" panose="020B0604020202020204" pitchFamily="34" charset="0"/>
                <a:cs typeface="Arial" panose="020B0604020202020204" pitchFamily="34" charset="0"/>
              </a:rPr>
              <a:t>.</a:t>
            </a:r>
          </a:p>
          <a:p>
            <a:pPr marL="285750" lvl="0" indent="-285750" algn="just">
              <a:buFont typeface="Wingdings" panose="05000000000000000000" pitchFamily="2" charset="2"/>
              <a:buChar char="v"/>
            </a:pPr>
            <a:r>
              <a:rPr lang="es-ES_tradnl" dirty="0" smtClean="0">
                <a:latin typeface="Arial" panose="020B0604020202020204" pitchFamily="34" charset="0"/>
                <a:cs typeface="Arial" panose="020B0604020202020204" pitchFamily="34" charset="0"/>
              </a:rPr>
              <a:t>Impacto económico: Comportamiento </a:t>
            </a:r>
            <a:r>
              <a:rPr lang="es-ES_tradnl" dirty="0">
                <a:latin typeface="Arial" panose="020B0604020202020204" pitchFamily="34" charset="0"/>
                <a:cs typeface="Arial" panose="020B0604020202020204" pitchFamily="34" charset="0"/>
              </a:rPr>
              <a:t>de los sectores productivos (Industria, comercio, construcción, etc.) y el examen de variables: producto interno bruto, inflación, tasa cambio, tasas de interés, empleo y sector </a:t>
            </a:r>
            <a:r>
              <a:rPr lang="es-ES_tradnl" dirty="0" smtClean="0">
                <a:latin typeface="Arial" panose="020B0604020202020204" pitchFamily="34" charset="0"/>
                <a:cs typeface="Arial" panose="020B0604020202020204" pitchFamily="34" charset="0"/>
              </a:rPr>
              <a:t>externo.</a:t>
            </a:r>
          </a:p>
          <a:p>
            <a:pPr marL="285750" lvl="0" indent="-285750" algn="just">
              <a:buFont typeface="Wingdings" panose="05000000000000000000" pitchFamily="2" charset="2"/>
              <a:buChar char="v"/>
            </a:pPr>
            <a:r>
              <a:rPr lang="es-ES_tradnl" dirty="0" smtClean="0">
                <a:latin typeface="Arial" panose="020B0604020202020204" pitchFamily="34" charset="0"/>
                <a:cs typeface="Arial" panose="020B0604020202020204" pitchFamily="34" charset="0"/>
              </a:rPr>
              <a:t>Impacto financiero y fiscal: Comportamiento </a:t>
            </a:r>
            <a:r>
              <a:rPr lang="es-ES_tradnl" dirty="0">
                <a:latin typeface="Arial" panose="020B0604020202020204" pitchFamily="34" charset="0"/>
                <a:cs typeface="Arial" panose="020B0604020202020204" pitchFamily="34" charset="0"/>
              </a:rPr>
              <a:t>de las finanzas del distrito: la carga tributaria, portafolio, inversiones, deuda pública y situación presupuestal. </a:t>
            </a:r>
            <a:endParaRPr lang="es-ES_tradnl" dirty="0"/>
          </a:p>
        </p:txBody>
      </p:sp>
      <p:pic>
        <p:nvPicPr>
          <p:cNvPr id="11" name="Picture 2" descr="Tasas de infección COVID 19 en los Municipios de Argentina">
            <a:extLst>
              <a:ext uri="{FF2B5EF4-FFF2-40B4-BE49-F238E27FC236}">
                <a16:creationId xmlns:a16="http://schemas.microsoft.com/office/drawing/2014/main" xmlns="" id="{9E488B93-970B-4123-B1DD-138A677083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913" y="2339045"/>
            <a:ext cx="2993339" cy="3205201"/>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xmlns="" id="{581412B6-4B6E-492D-ABC2-3B9AF96B9D35}"/>
              </a:ext>
            </a:extLst>
          </p:cNvPr>
          <p:cNvSpPr txBox="1"/>
          <p:nvPr/>
        </p:nvSpPr>
        <p:spPr>
          <a:xfrm>
            <a:off x="217707" y="432453"/>
            <a:ext cx="10611658" cy="461665"/>
          </a:xfrm>
          <a:prstGeom prst="rect">
            <a:avLst/>
          </a:prstGeom>
          <a:noFill/>
        </p:spPr>
        <p:txBody>
          <a:bodyPr wrap="square" rtlCol="0">
            <a:spAutoFit/>
          </a:bodyPr>
          <a:lstStyle/>
          <a:p>
            <a:r>
              <a:rPr lang="es-CO" sz="2400" b="1" dirty="0">
                <a:solidFill>
                  <a:schemeClr val="bg1"/>
                </a:solidFill>
                <a:latin typeface="Arial" panose="020B0604020202020204" pitchFamily="34" charset="0"/>
                <a:cs typeface="Arial" panose="020B0604020202020204" pitchFamily="34" charset="0"/>
              </a:rPr>
              <a:t>ESTUDIO ESTRUCTURAL</a:t>
            </a:r>
          </a:p>
        </p:txBody>
      </p:sp>
      <p:sp>
        <p:nvSpPr>
          <p:cNvPr id="10" name="Rectángulo 9">
            <a:extLst>
              <a:ext uri="{FF2B5EF4-FFF2-40B4-BE49-F238E27FC236}">
                <a16:creationId xmlns:a16="http://schemas.microsoft.com/office/drawing/2014/main" xmlns="" id="{93914265-A79F-4BF0-91F2-91568B099555}"/>
              </a:ext>
            </a:extLst>
          </p:cNvPr>
          <p:cNvSpPr/>
          <p:nvPr/>
        </p:nvSpPr>
        <p:spPr>
          <a:xfrm>
            <a:off x="217707" y="1137529"/>
            <a:ext cx="10409372" cy="461665"/>
          </a:xfrm>
          <a:prstGeom prst="rect">
            <a:avLst/>
          </a:prstGeom>
          <a:solidFill>
            <a:schemeClr val="accent2">
              <a:lumMod val="20000"/>
              <a:lumOff val="80000"/>
            </a:schemeClr>
          </a:solidFill>
        </p:spPr>
        <p:txBody>
          <a:bodyPr wrap="square" rtlCol="0">
            <a:spAutoFit/>
          </a:bodyPr>
          <a:lstStyle/>
          <a:p>
            <a:pPr algn="just"/>
            <a:r>
              <a:rPr lang="es-CO" sz="2400" b="1" dirty="0">
                <a:latin typeface="Arial" panose="020B0604020202020204" pitchFamily="34" charset="0"/>
                <a:cs typeface="Arial" panose="020B0604020202020204" pitchFamily="34" charset="0"/>
              </a:rPr>
              <a:t>Implicaciones del COVID-19 en Bogotá D.C.</a:t>
            </a:r>
          </a:p>
        </p:txBody>
      </p:sp>
      <p:sp>
        <p:nvSpPr>
          <p:cNvPr id="12" name="CuadroTexto 11">
            <a:extLst>
              <a:ext uri="{FF2B5EF4-FFF2-40B4-BE49-F238E27FC236}">
                <a16:creationId xmlns:a16="http://schemas.microsoft.com/office/drawing/2014/main" xmlns="" id="{6C491990-F1D5-4EA4-89D4-2F187FBD46D6}"/>
              </a:ext>
            </a:extLst>
          </p:cNvPr>
          <p:cNvSpPr txBox="1"/>
          <p:nvPr/>
        </p:nvSpPr>
        <p:spPr>
          <a:xfrm rot="16200000">
            <a:off x="9610381" y="3290105"/>
            <a:ext cx="4906856" cy="461665"/>
          </a:xfrm>
          <a:prstGeom prst="rect">
            <a:avLst/>
          </a:prstGeom>
          <a:noFill/>
        </p:spPr>
        <p:txBody>
          <a:bodyPr wrap="square" rtlCol="0">
            <a:spAutoFit/>
          </a:bodyPr>
          <a:lstStyle/>
          <a:p>
            <a:pPr algn="ctr"/>
            <a:r>
              <a:rPr lang="es-CO" sz="800" dirty="0">
                <a:solidFill>
                  <a:schemeClr val="bg1">
                    <a:lumMod val="50000"/>
                  </a:schemeClr>
                </a:solidFill>
                <a:latin typeface="Arial" panose="020B0604020202020204" pitchFamily="34" charset="0"/>
                <a:cs typeface="Arial" panose="020B0604020202020204" pitchFamily="34" charset="0"/>
              </a:rPr>
              <a:t>En cumplimiento de la ley 1712 de 2014, Transparencia y Derecho a la Información Pública</a:t>
            </a:r>
          </a:p>
          <a:p>
            <a:pPr algn="ctr"/>
            <a:r>
              <a:rPr lang="es-CO" sz="800" dirty="0">
                <a:solidFill>
                  <a:srgbClr val="FF0000"/>
                </a:solidFill>
                <a:latin typeface="Arial" panose="020B0604020202020204" pitchFamily="34" charset="0"/>
                <a:cs typeface="Arial" panose="020B0604020202020204" pitchFamily="34" charset="0"/>
              </a:rPr>
              <a:t>y </a:t>
            </a:r>
            <a:r>
              <a:rPr lang="es-ES" sz="800" dirty="0">
                <a:solidFill>
                  <a:srgbClr val="FF0000"/>
                </a:solidFill>
                <a:latin typeface="Arial" panose="020B0604020202020204" pitchFamily="34" charset="0"/>
                <a:cs typeface="Arial" panose="020B0604020202020204" pitchFamily="34" charset="0"/>
              </a:rPr>
              <a:t>la Ley 1757 de 2015 de Participación Democrática</a:t>
            </a:r>
            <a:endParaRPr lang="es-ES_tradnl" sz="800" dirty="0">
              <a:solidFill>
                <a:srgbClr val="FF0000"/>
              </a:solidFill>
              <a:latin typeface="Arial" panose="020B0604020202020204" pitchFamily="34" charset="0"/>
              <a:cs typeface="Arial" panose="020B0604020202020204" pitchFamily="34" charset="0"/>
            </a:endParaRPr>
          </a:p>
          <a:p>
            <a:pPr algn="ctr"/>
            <a:endParaRPr lang="es-CO" sz="8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003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uadroTexto 17">
            <a:extLst>
              <a:ext uri="{FF2B5EF4-FFF2-40B4-BE49-F238E27FC236}">
                <a16:creationId xmlns:a16="http://schemas.microsoft.com/office/drawing/2014/main" xmlns="" id="{625F987C-C808-7847-B63E-DE7D93D398C5}"/>
              </a:ext>
            </a:extLst>
          </p:cNvPr>
          <p:cNvSpPr txBox="1"/>
          <p:nvPr/>
        </p:nvSpPr>
        <p:spPr>
          <a:xfrm>
            <a:off x="217707" y="349591"/>
            <a:ext cx="10611658" cy="830997"/>
          </a:xfrm>
          <a:prstGeom prst="rect">
            <a:avLst/>
          </a:prstGeom>
          <a:noFill/>
        </p:spPr>
        <p:txBody>
          <a:bodyPr wrap="square" rtlCol="0">
            <a:spAutoFit/>
          </a:bodyPr>
          <a:lstStyle/>
          <a:p>
            <a:r>
              <a:rPr lang="es-CO" sz="2400" dirty="0">
                <a:solidFill>
                  <a:schemeClr val="bg1"/>
                </a:solidFill>
                <a:latin typeface="Arial" panose="020B0604020202020204" pitchFamily="34" charset="0"/>
                <a:cs typeface="Arial" panose="020B0604020202020204" pitchFamily="34" charset="0"/>
              </a:rPr>
              <a:t>EVALUACIÓN DE LOS RECURSOS NATURALES Y EL AMBIENTE EN BOGOTÁ D.C</a:t>
            </a:r>
          </a:p>
        </p:txBody>
      </p:sp>
      <p:pic>
        <p:nvPicPr>
          <p:cNvPr id="36" name="Imagen 35">
            <a:extLst>
              <a:ext uri="{FF2B5EF4-FFF2-40B4-BE49-F238E27FC236}">
                <a16:creationId xmlns:a16="http://schemas.microsoft.com/office/drawing/2014/main" xmlns="" id="{F0A156ED-0E98-6047-8F4D-CCB1FBBD1DD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724"/>
          <a:stretch/>
        </p:blipFill>
        <p:spPr>
          <a:xfrm>
            <a:off x="217710" y="6080933"/>
            <a:ext cx="5477925" cy="703619"/>
          </a:xfrm>
          <a:prstGeom prst="rect">
            <a:avLst/>
          </a:prstGeom>
        </p:spPr>
      </p:pic>
      <p:sp>
        <p:nvSpPr>
          <p:cNvPr id="10" name="Título 1">
            <a:extLst>
              <a:ext uri="{FF2B5EF4-FFF2-40B4-BE49-F238E27FC236}">
                <a16:creationId xmlns:a16="http://schemas.microsoft.com/office/drawing/2014/main" xmlns="" id="{02564B30-117E-4240-AC93-F9439B236EFD}"/>
              </a:ext>
            </a:extLst>
          </p:cNvPr>
          <p:cNvSpPr txBox="1">
            <a:spLocks/>
          </p:cNvSpPr>
          <p:nvPr/>
        </p:nvSpPr>
        <p:spPr>
          <a:xfrm>
            <a:off x="-97215" y="1149778"/>
            <a:ext cx="10058400" cy="762716"/>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endParaRPr lang="es-ES_tradnl" sz="7200" b="1" u="sng" dirty="0">
              <a:solidFill>
                <a:schemeClr val="bg1"/>
              </a:solidFill>
              <a:latin typeface="Arial" panose="020B0604020202020204" pitchFamily="34" charset="0"/>
              <a:cs typeface="Arial" panose="020B0604020202020204" pitchFamily="34" charset="0"/>
            </a:endParaRPr>
          </a:p>
        </p:txBody>
      </p:sp>
      <p:sp>
        <p:nvSpPr>
          <p:cNvPr id="2" name="Rectángulo redondeado 8">
            <a:extLst>
              <a:ext uri="{FF2B5EF4-FFF2-40B4-BE49-F238E27FC236}">
                <a16:creationId xmlns:a16="http://schemas.microsoft.com/office/drawing/2014/main" xmlns="" id="{B3BBC7C2-BEB0-454A-9A72-A74003B0AF4F}"/>
              </a:ext>
            </a:extLst>
          </p:cNvPr>
          <p:cNvSpPr/>
          <p:nvPr/>
        </p:nvSpPr>
        <p:spPr>
          <a:xfrm>
            <a:off x="217708" y="287351"/>
            <a:ext cx="10441325" cy="647015"/>
          </a:xfrm>
          <a:prstGeom prst="roundRect">
            <a:avLst>
              <a:gd name="adj" fmla="val 1764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600" dirty="0"/>
          </a:p>
        </p:txBody>
      </p:sp>
      <p:sp>
        <p:nvSpPr>
          <p:cNvPr id="3" name="CuadroTexto 2">
            <a:extLst>
              <a:ext uri="{FF2B5EF4-FFF2-40B4-BE49-F238E27FC236}">
                <a16:creationId xmlns:a16="http://schemas.microsoft.com/office/drawing/2014/main" xmlns="" id="{40005920-E860-4B66-9593-F120B7C7AB79}"/>
              </a:ext>
            </a:extLst>
          </p:cNvPr>
          <p:cNvSpPr txBox="1"/>
          <p:nvPr/>
        </p:nvSpPr>
        <p:spPr>
          <a:xfrm>
            <a:off x="217707" y="349591"/>
            <a:ext cx="10611658" cy="584775"/>
          </a:xfrm>
          <a:prstGeom prst="rect">
            <a:avLst/>
          </a:prstGeom>
          <a:noFill/>
        </p:spPr>
        <p:txBody>
          <a:bodyPr wrap="square" rtlCol="0">
            <a:spAutoFit/>
          </a:bodyPr>
          <a:lstStyle/>
          <a:p>
            <a:r>
              <a:rPr lang="es-CO" sz="3200" b="1" dirty="0">
                <a:solidFill>
                  <a:schemeClr val="bg1"/>
                </a:solidFill>
                <a:latin typeface="Arial" panose="020B0604020202020204" pitchFamily="34" charset="0"/>
                <a:cs typeface="Arial" panose="020B0604020202020204" pitchFamily="34" charset="0"/>
              </a:rPr>
              <a:t>PUBLICACIONES</a:t>
            </a:r>
          </a:p>
        </p:txBody>
      </p:sp>
      <p:sp>
        <p:nvSpPr>
          <p:cNvPr id="15" name="Rectángulo 14">
            <a:extLst>
              <a:ext uri="{FF2B5EF4-FFF2-40B4-BE49-F238E27FC236}">
                <a16:creationId xmlns:a16="http://schemas.microsoft.com/office/drawing/2014/main" xmlns="" id="{75C4CFBB-A66B-4EAC-8FFB-A2D96A98DB25}"/>
              </a:ext>
            </a:extLst>
          </p:cNvPr>
          <p:cNvSpPr/>
          <p:nvPr/>
        </p:nvSpPr>
        <p:spPr>
          <a:xfrm>
            <a:off x="4574293" y="1814606"/>
            <a:ext cx="7020894" cy="3785652"/>
          </a:xfrm>
          <a:prstGeom prst="rect">
            <a:avLst/>
          </a:prstGeom>
        </p:spPr>
        <p:txBody>
          <a:bodyPr wrap="square">
            <a:spAutoFit/>
          </a:bodyPr>
          <a:lstStyle/>
          <a:p>
            <a:r>
              <a:rPr lang="es-CO" sz="2400" dirty="0">
                <a:latin typeface="Arial" panose="020B0604020202020204" pitchFamily="34" charset="0"/>
                <a:cs typeface="Arial" panose="020B0604020202020204" pitchFamily="34" charset="0"/>
              </a:rPr>
              <a:t>Publicación especializada de la Contraloría de Bogotá</a:t>
            </a:r>
            <a:r>
              <a:rPr lang="es-CO" sz="2400" dirty="0" smtClean="0">
                <a:latin typeface="Arial" panose="020B0604020202020204" pitchFamily="34" charset="0"/>
                <a:cs typeface="Arial" panose="020B0604020202020204" pitchFamily="34" charset="0"/>
              </a:rPr>
              <a:t>. Conózcala </a:t>
            </a:r>
            <a:r>
              <a:rPr lang="es-CO" sz="2400" dirty="0">
                <a:latin typeface="Arial" panose="020B0604020202020204" pitchFamily="34" charset="0"/>
                <a:cs typeface="Arial" panose="020B0604020202020204" pitchFamily="34" charset="0"/>
              </a:rPr>
              <a:t>en la página </a:t>
            </a:r>
            <a:r>
              <a:rPr lang="es-CO" sz="2400" dirty="0">
                <a:latin typeface="Arial" panose="020B0604020202020204" pitchFamily="34" charset="0"/>
                <a:cs typeface="Arial" panose="020B0604020202020204" pitchFamily="34" charset="0"/>
                <a:hlinkClick r:id="rId3"/>
              </a:rPr>
              <a:t>www.contraloriabogota.gov.co</a:t>
            </a:r>
            <a:r>
              <a:rPr lang="es-CO" sz="2400" dirty="0">
                <a:latin typeface="Arial" panose="020B0604020202020204" pitchFamily="34" charset="0"/>
                <a:cs typeface="Arial" panose="020B0604020202020204" pitchFamily="34" charset="0"/>
              </a:rPr>
              <a:t> a través del link Publicaciones.</a:t>
            </a:r>
          </a:p>
          <a:p>
            <a:r>
              <a:rPr lang="es-CO" sz="2400" dirty="0" smtClean="0">
                <a:latin typeface="Arial" panose="020B0604020202020204" pitchFamily="34" charset="0"/>
                <a:cs typeface="Arial" panose="020B0604020202020204" pitchFamily="34" charset="0"/>
              </a:rPr>
              <a:t>Revista </a:t>
            </a:r>
            <a:r>
              <a:rPr lang="es-CO" sz="2400" dirty="0">
                <a:latin typeface="Arial" panose="020B0604020202020204" pitchFamily="34" charset="0"/>
                <a:cs typeface="Arial" panose="020B0604020202020204" pitchFamily="34" charset="0"/>
              </a:rPr>
              <a:t>No. 17 </a:t>
            </a:r>
            <a:r>
              <a:rPr lang="es-CO" sz="2400" b="1" i="1" dirty="0">
                <a:solidFill>
                  <a:srgbClr val="C00000"/>
                </a:solidFill>
                <a:latin typeface="Arial" panose="020B0604020202020204" pitchFamily="34" charset="0"/>
                <a:cs typeface="Arial" panose="020B0604020202020204" pitchFamily="34" charset="0"/>
              </a:rPr>
              <a:t>“Calidad del aire en Bogotá”. </a:t>
            </a:r>
          </a:p>
          <a:p>
            <a:endParaRPr lang="es-CO" sz="2400" dirty="0">
              <a:latin typeface="Arial" panose="020B0604020202020204" pitchFamily="34" charset="0"/>
              <a:cs typeface="Arial" panose="020B0604020202020204" pitchFamily="34" charset="0"/>
            </a:endParaRPr>
          </a:p>
          <a:p>
            <a:r>
              <a:rPr lang="es-CO" sz="2400" dirty="0">
                <a:latin typeface="Arial" panose="020B0604020202020204" pitchFamily="34" charset="0"/>
                <a:cs typeface="Arial" panose="020B0604020202020204" pitchFamily="34" charset="0"/>
              </a:rPr>
              <a:t>Tema de la próxima </a:t>
            </a:r>
            <a:r>
              <a:rPr lang="es-CO" sz="2400" dirty="0" smtClean="0">
                <a:latin typeface="Arial" panose="020B0604020202020204" pitchFamily="34" charset="0"/>
                <a:cs typeface="Arial" panose="020B0604020202020204" pitchFamily="34" charset="0"/>
              </a:rPr>
              <a:t>edición No.18: </a:t>
            </a:r>
            <a:r>
              <a:rPr lang="es-CO" sz="2400" b="1" i="1" dirty="0">
                <a:solidFill>
                  <a:srgbClr val="C00000"/>
                </a:solidFill>
                <a:latin typeface="Arial" panose="020B0604020202020204" pitchFamily="34" charset="0"/>
                <a:cs typeface="Arial" panose="020B0604020202020204" pitchFamily="34" charset="0"/>
              </a:rPr>
              <a:t>“</a:t>
            </a:r>
            <a:r>
              <a:rPr lang="es-419" sz="2400" b="1" i="1" dirty="0">
                <a:solidFill>
                  <a:srgbClr val="C00000"/>
                </a:solidFill>
                <a:latin typeface="Arial" panose="020B0604020202020204" pitchFamily="34" charset="0"/>
                <a:cs typeface="Arial" panose="020B0604020202020204" pitchFamily="34" charset="0"/>
              </a:rPr>
              <a:t>Los efectos del coronavirus SARS-CoV-2 (COVID-19) en el desarrollo de la ciudad</a:t>
            </a:r>
            <a:r>
              <a:rPr lang="es-CO" sz="2400" b="1" i="1" dirty="0">
                <a:solidFill>
                  <a:srgbClr val="C00000"/>
                </a:solidFill>
                <a:latin typeface="Arial" panose="020B0604020202020204" pitchFamily="34" charset="0"/>
                <a:cs typeface="Arial" panose="020B0604020202020204" pitchFamily="34" charset="0"/>
              </a:rPr>
              <a:t>”</a:t>
            </a:r>
            <a:r>
              <a:rPr lang="es-CO" sz="2400" i="1" dirty="0">
                <a:solidFill>
                  <a:srgbClr val="C00000"/>
                </a:solidFill>
                <a:latin typeface="Arial" panose="020B0604020202020204" pitchFamily="34" charset="0"/>
                <a:cs typeface="Arial" panose="020B0604020202020204" pitchFamily="34" charset="0"/>
              </a:rPr>
              <a:t>, </a:t>
            </a:r>
            <a:r>
              <a:rPr lang="es-CO" sz="2400" dirty="0">
                <a:latin typeface="Arial" panose="020B0604020202020204" pitchFamily="34" charset="0"/>
                <a:cs typeface="Arial" panose="020B0604020202020204" pitchFamily="34" charset="0"/>
              </a:rPr>
              <a:t>prevista para diciembre de 2020.</a:t>
            </a:r>
            <a:endParaRPr lang="es-CO" sz="2400" b="1" i="1" dirty="0">
              <a:latin typeface="Arial" panose="020B0604020202020204" pitchFamily="34" charset="0"/>
              <a:cs typeface="Arial" panose="020B0604020202020204" pitchFamily="34" charset="0"/>
            </a:endParaRPr>
          </a:p>
        </p:txBody>
      </p:sp>
      <p:pic>
        <p:nvPicPr>
          <p:cNvPr id="16" name="Imagen 15">
            <a:extLst>
              <a:ext uri="{FF2B5EF4-FFF2-40B4-BE49-F238E27FC236}">
                <a16:creationId xmlns:a16="http://schemas.microsoft.com/office/drawing/2014/main" xmlns="" id="{1CC3D075-8269-475E-9870-58AF94829CB6}"/>
              </a:ext>
            </a:extLst>
          </p:cNvPr>
          <p:cNvPicPr>
            <a:picLocks noChangeAspect="1"/>
          </p:cNvPicPr>
          <p:nvPr/>
        </p:nvPicPr>
        <p:blipFill>
          <a:blip r:embed="rId4"/>
          <a:stretch>
            <a:fillRect/>
          </a:stretch>
        </p:blipFill>
        <p:spPr>
          <a:xfrm>
            <a:off x="687851" y="1652739"/>
            <a:ext cx="3421702" cy="4319337"/>
          </a:xfrm>
          <a:prstGeom prst="rect">
            <a:avLst/>
          </a:prstGeom>
        </p:spPr>
      </p:pic>
      <p:sp>
        <p:nvSpPr>
          <p:cNvPr id="12" name="Rectángulo 11">
            <a:extLst>
              <a:ext uri="{FF2B5EF4-FFF2-40B4-BE49-F238E27FC236}">
                <a16:creationId xmlns:a16="http://schemas.microsoft.com/office/drawing/2014/main" xmlns="" id="{93914265-A79F-4BF0-91F2-91568B099555}"/>
              </a:ext>
            </a:extLst>
          </p:cNvPr>
          <p:cNvSpPr/>
          <p:nvPr/>
        </p:nvSpPr>
        <p:spPr>
          <a:xfrm>
            <a:off x="217707" y="1137529"/>
            <a:ext cx="10409372" cy="461665"/>
          </a:xfrm>
          <a:prstGeom prst="rect">
            <a:avLst/>
          </a:prstGeom>
          <a:solidFill>
            <a:schemeClr val="accent2">
              <a:lumMod val="20000"/>
              <a:lumOff val="80000"/>
            </a:schemeClr>
          </a:solidFill>
        </p:spPr>
        <p:txBody>
          <a:bodyPr wrap="square" rtlCol="0">
            <a:spAutoFit/>
          </a:bodyPr>
          <a:lstStyle/>
          <a:p>
            <a:pPr algn="just"/>
            <a:r>
              <a:rPr lang="es-CO" sz="2400" b="1" dirty="0" smtClean="0">
                <a:latin typeface="Arial" panose="020B0604020202020204" pitchFamily="34" charset="0"/>
                <a:cs typeface="Arial" panose="020B0604020202020204" pitchFamily="34" charset="0"/>
              </a:rPr>
              <a:t>  REVISTA </a:t>
            </a:r>
            <a:r>
              <a:rPr lang="es-CO" sz="2400" b="1" dirty="0">
                <a:latin typeface="Arial" panose="020B0604020202020204" pitchFamily="34" charset="0"/>
                <a:cs typeface="Arial" panose="020B0604020202020204" pitchFamily="34" charset="0"/>
              </a:rPr>
              <a:t>BOGOTÁ ECONÓMICA</a:t>
            </a:r>
          </a:p>
        </p:txBody>
      </p:sp>
      <p:sp>
        <p:nvSpPr>
          <p:cNvPr id="11" name="CuadroTexto 10">
            <a:extLst>
              <a:ext uri="{FF2B5EF4-FFF2-40B4-BE49-F238E27FC236}">
                <a16:creationId xmlns:a16="http://schemas.microsoft.com/office/drawing/2014/main" xmlns="" id="{6C491990-F1D5-4EA4-89D4-2F187FBD46D6}"/>
              </a:ext>
            </a:extLst>
          </p:cNvPr>
          <p:cNvSpPr txBox="1"/>
          <p:nvPr/>
        </p:nvSpPr>
        <p:spPr>
          <a:xfrm rot="16200000">
            <a:off x="9507740" y="3290105"/>
            <a:ext cx="4906856" cy="461665"/>
          </a:xfrm>
          <a:prstGeom prst="rect">
            <a:avLst/>
          </a:prstGeom>
          <a:noFill/>
        </p:spPr>
        <p:txBody>
          <a:bodyPr wrap="square" rtlCol="0">
            <a:spAutoFit/>
          </a:bodyPr>
          <a:lstStyle/>
          <a:p>
            <a:pPr algn="ctr"/>
            <a:r>
              <a:rPr lang="es-CO" sz="800" dirty="0">
                <a:solidFill>
                  <a:schemeClr val="bg1">
                    <a:lumMod val="50000"/>
                  </a:schemeClr>
                </a:solidFill>
                <a:latin typeface="Arial" panose="020B0604020202020204" pitchFamily="34" charset="0"/>
                <a:cs typeface="Arial" panose="020B0604020202020204" pitchFamily="34" charset="0"/>
              </a:rPr>
              <a:t>En cumplimiento de la ley 1712 de 2014, Transparencia y Derecho a la Información Pública</a:t>
            </a:r>
          </a:p>
          <a:p>
            <a:pPr algn="ctr"/>
            <a:r>
              <a:rPr lang="es-CO" sz="800" dirty="0">
                <a:solidFill>
                  <a:srgbClr val="FF0000"/>
                </a:solidFill>
                <a:latin typeface="Arial" panose="020B0604020202020204" pitchFamily="34" charset="0"/>
                <a:cs typeface="Arial" panose="020B0604020202020204" pitchFamily="34" charset="0"/>
              </a:rPr>
              <a:t>y </a:t>
            </a:r>
            <a:r>
              <a:rPr lang="es-ES" sz="800" dirty="0">
                <a:solidFill>
                  <a:srgbClr val="FF0000"/>
                </a:solidFill>
                <a:latin typeface="Arial" panose="020B0604020202020204" pitchFamily="34" charset="0"/>
                <a:cs typeface="Arial" panose="020B0604020202020204" pitchFamily="34" charset="0"/>
              </a:rPr>
              <a:t>la Ley 1757 de 2015 de Participación Democrática</a:t>
            </a:r>
            <a:endParaRPr lang="es-ES_tradnl" sz="800" dirty="0">
              <a:solidFill>
                <a:srgbClr val="FF0000"/>
              </a:solidFill>
              <a:latin typeface="Arial" panose="020B0604020202020204" pitchFamily="34" charset="0"/>
              <a:cs typeface="Arial" panose="020B0604020202020204" pitchFamily="34" charset="0"/>
            </a:endParaRPr>
          </a:p>
          <a:p>
            <a:pPr algn="ctr"/>
            <a:endParaRPr lang="es-CO" sz="8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716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redondeado 8">
            <a:extLst>
              <a:ext uri="{FF2B5EF4-FFF2-40B4-BE49-F238E27FC236}">
                <a16:creationId xmlns:a16="http://schemas.microsoft.com/office/drawing/2014/main" xmlns="" id="{93D3D326-D8DC-9645-B98D-0FC48CB73984}"/>
              </a:ext>
            </a:extLst>
          </p:cNvPr>
          <p:cNvSpPr/>
          <p:nvPr/>
        </p:nvSpPr>
        <p:spPr>
          <a:xfrm>
            <a:off x="217710" y="434390"/>
            <a:ext cx="10119360" cy="647700"/>
          </a:xfrm>
          <a:prstGeom prst="roundRect">
            <a:avLst>
              <a:gd name="adj" fmla="val 1764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8" name="CuadroTexto 17">
            <a:extLst>
              <a:ext uri="{FF2B5EF4-FFF2-40B4-BE49-F238E27FC236}">
                <a16:creationId xmlns:a16="http://schemas.microsoft.com/office/drawing/2014/main" xmlns="" id="{625F987C-C808-7847-B63E-DE7D93D398C5}"/>
              </a:ext>
            </a:extLst>
          </p:cNvPr>
          <p:cNvSpPr txBox="1"/>
          <p:nvPr/>
        </p:nvSpPr>
        <p:spPr>
          <a:xfrm>
            <a:off x="426297" y="521731"/>
            <a:ext cx="10015257" cy="461665"/>
          </a:xfrm>
          <a:prstGeom prst="rect">
            <a:avLst/>
          </a:prstGeom>
          <a:noFill/>
        </p:spPr>
        <p:txBody>
          <a:bodyPr wrap="square" rtlCol="0">
            <a:spAutoFit/>
          </a:bodyPr>
          <a:lstStyle/>
          <a:p>
            <a:r>
              <a:rPr lang="es-CO" sz="2400" dirty="0">
                <a:solidFill>
                  <a:schemeClr val="bg1"/>
                </a:solidFill>
                <a:latin typeface="Arial" panose="020B0604020202020204" pitchFamily="34" charset="0"/>
                <a:cs typeface="Arial" panose="020B0604020202020204" pitchFamily="34" charset="0"/>
              </a:rPr>
              <a:t>PROCESO DE ESTUDIOS DE ECONÓMIA Y POLÍTICA PÚBLICA</a:t>
            </a:r>
          </a:p>
        </p:txBody>
      </p:sp>
      <p:pic>
        <p:nvPicPr>
          <p:cNvPr id="36" name="Imagen 35">
            <a:extLst>
              <a:ext uri="{FF2B5EF4-FFF2-40B4-BE49-F238E27FC236}">
                <a16:creationId xmlns:a16="http://schemas.microsoft.com/office/drawing/2014/main" xmlns="" id="{F0A156ED-0E98-6047-8F4D-CCB1FBBD1DD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724"/>
          <a:stretch/>
        </p:blipFill>
        <p:spPr>
          <a:xfrm>
            <a:off x="217710" y="6080933"/>
            <a:ext cx="5477925" cy="703619"/>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04" y="1637705"/>
            <a:ext cx="4231150" cy="3345216"/>
          </a:xfrm>
          <a:prstGeom prst="ellipse">
            <a:avLst/>
          </a:prstGeom>
          <a:ln w="63500" cap="rnd">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10" name="CuadroTexto 9">
            <a:extLst>
              <a:ext uri="{FF2B5EF4-FFF2-40B4-BE49-F238E27FC236}">
                <a16:creationId xmlns:a16="http://schemas.microsoft.com/office/drawing/2014/main" xmlns="" id="{21A4A2F9-B12F-4058-AE9E-B9C45A515E28}"/>
              </a:ext>
            </a:extLst>
          </p:cNvPr>
          <p:cNvSpPr txBox="1"/>
          <p:nvPr/>
        </p:nvSpPr>
        <p:spPr>
          <a:xfrm>
            <a:off x="4016188" y="1532402"/>
            <a:ext cx="7243483" cy="3170099"/>
          </a:xfrm>
          <a:prstGeom prst="rect">
            <a:avLst/>
          </a:prstGeom>
          <a:noFill/>
        </p:spPr>
        <p:txBody>
          <a:bodyPr wrap="square">
            <a:spAutoFit/>
          </a:bodyPr>
          <a:lstStyle/>
          <a:p>
            <a:pPr algn="just"/>
            <a:r>
              <a:rPr lang="es-419" sz="3600" dirty="0">
                <a:latin typeface="Arial" panose="020B0604020202020204" pitchFamily="34" charset="0"/>
                <a:cs typeface="Arial" panose="020B0604020202020204" pitchFamily="34" charset="0"/>
              </a:rPr>
              <a:t>La ciudadanía es la principal destinataria de la gestión fiscal y el punto de partida y de llegada del ejercicio del control fiscal. </a:t>
            </a:r>
            <a:r>
              <a:rPr lang="es-419" sz="2800" dirty="0">
                <a:latin typeface="Arial" panose="020B0604020202020204" pitchFamily="34" charset="0"/>
                <a:cs typeface="Arial" panose="020B0604020202020204" pitchFamily="34" charset="0"/>
              </a:rPr>
              <a:t>Numeral a) del Artículo 129 de la ley 1474 de 2011.</a:t>
            </a:r>
            <a:endParaRPr lang="es-CO" sz="3600" dirty="0">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xmlns="" id="{CE37915F-912C-423D-BECC-2426CB084EC2}"/>
              </a:ext>
            </a:extLst>
          </p:cNvPr>
          <p:cNvSpPr/>
          <p:nvPr/>
        </p:nvSpPr>
        <p:spPr>
          <a:xfrm>
            <a:off x="4399386" y="4483775"/>
            <a:ext cx="7263527" cy="1200329"/>
          </a:xfrm>
          <a:prstGeom prst="rect">
            <a:avLst/>
          </a:prstGeom>
          <a:noFill/>
        </p:spPr>
        <p:txBody>
          <a:bodyPr wrap="none" lIns="91440" tIns="45720" rIns="91440" bIns="45720">
            <a:spAutoFit/>
          </a:bodyPr>
          <a:lstStyle/>
          <a:p>
            <a:pPr algn="ctr"/>
            <a:r>
              <a:rPr lang="es-ES" sz="7200" b="1" dirty="0">
                <a:ln w="6600">
                  <a:solidFill>
                    <a:schemeClr val="accent2"/>
                  </a:solidFill>
                  <a:prstDash val="solid"/>
                </a:ln>
                <a:solidFill>
                  <a:srgbClr val="FFFFFF"/>
                </a:solidFill>
                <a:effectLst>
                  <a:outerShdw dist="38100" dir="2700000" algn="tl" rotWithShape="0">
                    <a:schemeClr val="accent2"/>
                  </a:outerShdw>
                </a:effectLst>
                <a:latin typeface="Arial" panose="020B0604020202020204" pitchFamily="34" charset="0"/>
                <a:cs typeface="Arial" panose="020B0604020202020204" pitchFamily="34" charset="0"/>
              </a:rPr>
              <a:t>Muchas Gracias</a:t>
            </a:r>
          </a:p>
        </p:txBody>
      </p:sp>
      <p:sp>
        <p:nvSpPr>
          <p:cNvPr id="11" name="CuadroTexto 10">
            <a:extLst>
              <a:ext uri="{FF2B5EF4-FFF2-40B4-BE49-F238E27FC236}">
                <a16:creationId xmlns:a16="http://schemas.microsoft.com/office/drawing/2014/main" xmlns="" id="{6C491990-F1D5-4EA4-89D4-2F187FBD46D6}"/>
              </a:ext>
            </a:extLst>
          </p:cNvPr>
          <p:cNvSpPr txBox="1"/>
          <p:nvPr/>
        </p:nvSpPr>
        <p:spPr>
          <a:xfrm rot="16200000">
            <a:off x="9507740" y="3290105"/>
            <a:ext cx="4906856" cy="461665"/>
          </a:xfrm>
          <a:prstGeom prst="rect">
            <a:avLst/>
          </a:prstGeom>
          <a:noFill/>
        </p:spPr>
        <p:txBody>
          <a:bodyPr wrap="square" rtlCol="0">
            <a:spAutoFit/>
          </a:bodyPr>
          <a:lstStyle/>
          <a:p>
            <a:pPr algn="ctr"/>
            <a:r>
              <a:rPr lang="es-CO" sz="800" dirty="0">
                <a:solidFill>
                  <a:schemeClr val="bg1">
                    <a:lumMod val="50000"/>
                  </a:schemeClr>
                </a:solidFill>
                <a:latin typeface="Arial" panose="020B0604020202020204" pitchFamily="34" charset="0"/>
                <a:cs typeface="Arial" panose="020B0604020202020204" pitchFamily="34" charset="0"/>
              </a:rPr>
              <a:t>En cumplimiento de la ley 1712 de 2014, Transparencia y Derecho a la Información Pública</a:t>
            </a:r>
          </a:p>
          <a:p>
            <a:pPr algn="ctr"/>
            <a:r>
              <a:rPr lang="es-CO" sz="800" dirty="0">
                <a:solidFill>
                  <a:srgbClr val="FF0000"/>
                </a:solidFill>
                <a:latin typeface="Arial" panose="020B0604020202020204" pitchFamily="34" charset="0"/>
                <a:cs typeface="Arial" panose="020B0604020202020204" pitchFamily="34" charset="0"/>
              </a:rPr>
              <a:t>y </a:t>
            </a:r>
            <a:r>
              <a:rPr lang="es-ES" sz="800" dirty="0">
                <a:solidFill>
                  <a:srgbClr val="FF0000"/>
                </a:solidFill>
                <a:latin typeface="Arial" panose="020B0604020202020204" pitchFamily="34" charset="0"/>
                <a:cs typeface="Arial" panose="020B0604020202020204" pitchFamily="34" charset="0"/>
              </a:rPr>
              <a:t>la Ley 1757 de 2015 de Participación Democrática</a:t>
            </a:r>
            <a:endParaRPr lang="es-ES_tradnl" sz="800" dirty="0">
              <a:solidFill>
                <a:srgbClr val="FF0000"/>
              </a:solidFill>
              <a:latin typeface="Arial" panose="020B0604020202020204" pitchFamily="34" charset="0"/>
              <a:cs typeface="Arial" panose="020B0604020202020204" pitchFamily="34" charset="0"/>
            </a:endParaRPr>
          </a:p>
          <a:p>
            <a:pPr algn="ctr"/>
            <a:endParaRPr lang="es-CO" sz="8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8830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redondeado 8">
            <a:extLst>
              <a:ext uri="{FF2B5EF4-FFF2-40B4-BE49-F238E27FC236}">
                <a16:creationId xmlns:a16="http://schemas.microsoft.com/office/drawing/2014/main" xmlns="" id="{93D3D326-D8DC-9645-B98D-0FC48CB73984}"/>
              </a:ext>
            </a:extLst>
          </p:cNvPr>
          <p:cNvSpPr/>
          <p:nvPr/>
        </p:nvSpPr>
        <p:spPr>
          <a:xfrm>
            <a:off x="131533" y="228885"/>
            <a:ext cx="10626114" cy="647700"/>
          </a:xfrm>
          <a:prstGeom prst="roundRect">
            <a:avLst>
              <a:gd name="adj" fmla="val 1764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000" dirty="0"/>
          </a:p>
        </p:txBody>
      </p:sp>
      <p:pic>
        <p:nvPicPr>
          <p:cNvPr id="36" name="Imagen 35">
            <a:extLst>
              <a:ext uri="{FF2B5EF4-FFF2-40B4-BE49-F238E27FC236}">
                <a16:creationId xmlns:a16="http://schemas.microsoft.com/office/drawing/2014/main" xmlns="" id="{F0A156ED-0E98-6047-8F4D-CCB1FBBD1DD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724"/>
          <a:stretch/>
        </p:blipFill>
        <p:spPr>
          <a:xfrm>
            <a:off x="217710" y="6080933"/>
            <a:ext cx="5477925" cy="703619"/>
          </a:xfrm>
          <a:prstGeom prst="rect">
            <a:avLst/>
          </a:prstGeom>
        </p:spPr>
      </p:pic>
      <p:sp>
        <p:nvSpPr>
          <p:cNvPr id="6" name="Rectángulo 5"/>
          <p:cNvSpPr/>
          <p:nvPr/>
        </p:nvSpPr>
        <p:spPr>
          <a:xfrm>
            <a:off x="365760" y="1195479"/>
            <a:ext cx="10891948" cy="523220"/>
          </a:xfrm>
          <a:prstGeom prst="rect">
            <a:avLst/>
          </a:prstGeom>
        </p:spPr>
        <p:txBody>
          <a:bodyPr wrap="square">
            <a:spAutoFit/>
          </a:bodyPr>
          <a:lstStyle/>
          <a:p>
            <a:r>
              <a:rPr lang="es-CO" sz="2800" b="1" dirty="0">
                <a:solidFill>
                  <a:srgbClr val="0070C0"/>
                </a:solidFill>
                <a:latin typeface="Arial" panose="020B0604020202020204" pitchFamily="34" charset="0"/>
                <a:cs typeface="Arial" panose="020B0604020202020204" pitchFamily="34" charset="0"/>
              </a:rPr>
              <a:t>OBJETIVO</a:t>
            </a:r>
            <a:endParaRPr lang="es-CO" sz="2800" dirty="0">
              <a:solidFill>
                <a:srgbClr val="C00000"/>
              </a:solidFill>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xmlns="" id="{13BF84C9-2E7E-492A-8E05-FDA2E12040CE}"/>
              </a:ext>
            </a:extLst>
          </p:cNvPr>
          <p:cNvSpPr txBox="1"/>
          <p:nvPr/>
        </p:nvSpPr>
        <p:spPr>
          <a:xfrm>
            <a:off x="3872191" y="1443841"/>
            <a:ext cx="7692280" cy="4832092"/>
          </a:xfrm>
          <a:prstGeom prst="rect">
            <a:avLst/>
          </a:prstGeom>
          <a:noFill/>
        </p:spPr>
        <p:txBody>
          <a:bodyPr wrap="square">
            <a:spAutoFit/>
          </a:bodyPr>
          <a:lstStyle/>
          <a:p>
            <a:pPr lvl="0" algn="just"/>
            <a:r>
              <a:rPr lang="es-419" sz="2800" b="1" i="1" dirty="0">
                <a:solidFill>
                  <a:srgbClr val="000000"/>
                </a:solidFill>
                <a:effectLst/>
                <a:latin typeface="Arial" panose="020B0604020202020204" pitchFamily="34" charset="0"/>
                <a:cs typeface="Arial" panose="020B0604020202020204" pitchFamily="34" charset="0"/>
              </a:rPr>
              <a:t>Evaluar las finanzas, las políticas públicas, el Plan de Desarrollo y los recursos naturales y el ambiente de Bogotá D.C, mediante la elaboración de informes obligatorios, estudios estructurales y pronunciamientos que apoyen la vigilancia y el control fiscal, el control político y social, las buenas prácticas en la gestión pública distrital y el mejoramiento de la calidad de vida de los ciudadanos del Distrito Capital.</a:t>
            </a:r>
            <a:endParaRPr lang="es-CO" sz="2800" b="1" i="1" dirty="0">
              <a:effectLst/>
              <a:latin typeface="Arial" panose="020B0604020202020204" pitchFamily="34" charset="0"/>
              <a:ea typeface="Calibri" panose="020F0502020204030204" pitchFamily="34" charset="0"/>
              <a:cs typeface="Arial" panose="020B0604020202020204" pitchFamily="34" charset="0"/>
            </a:endParaRPr>
          </a:p>
        </p:txBody>
      </p:sp>
      <p:sp>
        <p:nvSpPr>
          <p:cNvPr id="11" name="CuadroTexto 10"/>
          <p:cNvSpPr txBox="1"/>
          <p:nvPr/>
        </p:nvSpPr>
        <p:spPr>
          <a:xfrm>
            <a:off x="217709" y="286468"/>
            <a:ext cx="10891948" cy="523220"/>
          </a:xfrm>
          <a:prstGeom prst="rect">
            <a:avLst/>
          </a:prstGeom>
          <a:noFill/>
        </p:spPr>
        <p:txBody>
          <a:bodyPr wrap="square" rtlCol="0">
            <a:spAutoFit/>
          </a:bodyPr>
          <a:lstStyle/>
          <a:p>
            <a:r>
              <a:rPr lang="es-ES" sz="2800" b="1" dirty="0">
                <a:solidFill>
                  <a:schemeClr val="bg1"/>
                </a:solidFill>
                <a:latin typeface="Arial" panose="020B0604020202020204" pitchFamily="34" charset="0"/>
                <a:cs typeface="Arial" panose="020B0604020202020204" pitchFamily="34" charset="0"/>
              </a:rPr>
              <a:t>PROCESO ESTUDIOS DE ECONOMÍA Y POLÍTICA PÚBLICA</a:t>
            </a:r>
            <a:endParaRPr lang="es-CO" sz="2800" b="1" dirty="0">
              <a:solidFill>
                <a:schemeClr val="bg1"/>
              </a:solidFill>
              <a:latin typeface="Arial" panose="020B0604020202020204" pitchFamily="34" charset="0"/>
              <a:cs typeface="Arial" panose="020B0604020202020204" pitchFamily="34" charset="0"/>
            </a:endParaRPr>
          </a:p>
        </p:txBody>
      </p:sp>
      <p:pic>
        <p:nvPicPr>
          <p:cNvPr id="3" name="Imagen 2" descr="Vista de una ciudad desde lo alto de un edificio&#10;&#10;Descripción generada automáticamente">
            <a:extLst>
              <a:ext uri="{FF2B5EF4-FFF2-40B4-BE49-F238E27FC236}">
                <a16:creationId xmlns:a16="http://schemas.microsoft.com/office/drawing/2014/main" xmlns="" id="{4E40F751-92B9-4037-B3F7-4CBA5DC7B9E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255822" y="2114652"/>
            <a:ext cx="3164093" cy="2277367"/>
          </a:xfrm>
          <a:prstGeom prst="rect">
            <a:avLst/>
          </a:prstGeom>
        </p:spPr>
      </p:pic>
      <p:sp>
        <p:nvSpPr>
          <p:cNvPr id="4" name="CuadroTexto 3">
            <a:extLst>
              <a:ext uri="{FF2B5EF4-FFF2-40B4-BE49-F238E27FC236}">
                <a16:creationId xmlns:a16="http://schemas.microsoft.com/office/drawing/2014/main" xmlns="" id="{BA170897-7DBD-4033-957D-D958CE9CD799}"/>
              </a:ext>
            </a:extLst>
          </p:cNvPr>
          <p:cNvSpPr txBox="1"/>
          <p:nvPr/>
        </p:nvSpPr>
        <p:spPr>
          <a:xfrm>
            <a:off x="217710" y="4394232"/>
            <a:ext cx="3164093" cy="230832"/>
          </a:xfrm>
          <a:prstGeom prst="rect">
            <a:avLst/>
          </a:prstGeom>
          <a:noFill/>
        </p:spPr>
        <p:txBody>
          <a:bodyPr wrap="square" rtlCol="0">
            <a:spAutoFit/>
          </a:bodyPr>
          <a:lstStyle/>
          <a:p>
            <a:r>
              <a:rPr lang="es-CO" sz="900" dirty="0">
                <a:hlinkClick r:id="rId4" tooltip="https://en.wikipedia.org/wiki/Bogot%C3%A1"/>
              </a:rPr>
              <a:t>Esta foto</a:t>
            </a:r>
            <a:r>
              <a:rPr lang="es-CO" sz="900" dirty="0"/>
              <a:t> de Autor desconocido está bajo licencia </a:t>
            </a:r>
            <a:r>
              <a:rPr lang="es-CO" sz="900" dirty="0">
                <a:hlinkClick r:id="rId5" tooltip="https://creativecommons.org/licenses/by-sa/3.0/"/>
              </a:rPr>
              <a:t>CC BY-SA</a:t>
            </a:r>
            <a:endParaRPr lang="es-CO" sz="900" dirty="0"/>
          </a:p>
        </p:txBody>
      </p:sp>
      <p:sp>
        <p:nvSpPr>
          <p:cNvPr id="12" name="CuadroTexto 11">
            <a:extLst>
              <a:ext uri="{FF2B5EF4-FFF2-40B4-BE49-F238E27FC236}">
                <a16:creationId xmlns:a16="http://schemas.microsoft.com/office/drawing/2014/main" xmlns="" id="{6C491990-F1D5-4EA4-89D4-2F187FBD46D6}"/>
              </a:ext>
            </a:extLst>
          </p:cNvPr>
          <p:cNvSpPr txBox="1"/>
          <p:nvPr/>
        </p:nvSpPr>
        <p:spPr>
          <a:xfrm rot="16200000">
            <a:off x="9507740" y="3290105"/>
            <a:ext cx="4906856" cy="461665"/>
          </a:xfrm>
          <a:prstGeom prst="rect">
            <a:avLst/>
          </a:prstGeom>
          <a:noFill/>
        </p:spPr>
        <p:txBody>
          <a:bodyPr wrap="square" rtlCol="0">
            <a:spAutoFit/>
          </a:bodyPr>
          <a:lstStyle/>
          <a:p>
            <a:pPr algn="ctr"/>
            <a:r>
              <a:rPr lang="es-CO" sz="800" dirty="0">
                <a:solidFill>
                  <a:schemeClr val="bg1">
                    <a:lumMod val="50000"/>
                  </a:schemeClr>
                </a:solidFill>
                <a:latin typeface="Arial" panose="020B0604020202020204" pitchFamily="34" charset="0"/>
                <a:cs typeface="Arial" panose="020B0604020202020204" pitchFamily="34" charset="0"/>
              </a:rPr>
              <a:t>En cumplimiento de la ley 1712 de 2014, Transparencia y Derecho a la Información Pública</a:t>
            </a:r>
          </a:p>
          <a:p>
            <a:pPr algn="ctr"/>
            <a:r>
              <a:rPr lang="es-CO" sz="800" dirty="0">
                <a:solidFill>
                  <a:srgbClr val="FF0000"/>
                </a:solidFill>
                <a:latin typeface="Arial" panose="020B0604020202020204" pitchFamily="34" charset="0"/>
                <a:cs typeface="Arial" panose="020B0604020202020204" pitchFamily="34" charset="0"/>
              </a:rPr>
              <a:t>y </a:t>
            </a:r>
            <a:r>
              <a:rPr lang="es-ES" sz="800" dirty="0">
                <a:solidFill>
                  <a:srgbClr val="FF0000"/>
                </a:solidFill>
                <a:latin typeface="Arial" panose="020B0604020202020204" pitchFamily="34" charset="0"/>
                <a:cs typeface="Arial" panose="020B0604020202020204" pitchFamily="34" charset="0"/>
              </a:rPr>
              <a:t>la Ley 1757 de 2015 de Participación Democrática</a:t>
            </a:r>
            <a:endParaRPr lang="es-ES_tradnl" sz="800" dirty="0">
              <a:solidFill>
                <a:srgbClr val="FF0000"/>
              </a:solidFill>
              <a:latin typeface="Arial" panose="020B0604020202020204" pitchFamily="34" charset="0"/>
              <a:cs typeface="Arial" panose="020B0604020202020204" pitchFamily="34" charset="0"/>
            </a:endParaRPr>
          </a:p>
          <a:p>
            <a:pPr algn="ctr"/>
            <a:endParaRPr lang="es-CO" sz="8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5454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redondeado 8">
            <a:extLst>
              <a:ext uri="{FF2B5EF4-FFF2-40B4-BE49-F238E27FC236}">
                <a16:creationId xmlns:a16="http://schemas.microsoft.com/office/drawing/2014/main" xmlns="" id="{93D3D326-D8DC-9645-B98D-0FC48CB73984}"/>
              </a:ext>
            </a:extLst>
          </p:cNvPr>
          <p:cNvSpPr/>
          <p:nvPr/>
        </p:nvSpPr>
        <p:spPr>
          <a:xfrm>
            <a:off x="-1" y="419810"/>
            <a:ext cx="10441325" cy="647700"/>
          </a:xfrm>
          <a:prstGeom prst="roundRect">
            <a:avLst>
              <a:gd name="adj" fmla="val 1764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8" name="CuadroTexto 17">
            <a:extLst>
              <a:ext uri="{FF2B5EF4-FFF2-40B4-BE49-F238E27FC236}">
                <a16:creationId xmlns:a16="http://schemas.microsoft.com/office/drawing/2014/main" xmlns="" id="{625F987C-C808-7847-B63E-DE7D93D398C5}"/>
              </a:ext>
            </a:extLst>
          </p:cNvPr>
          <p:cNvSpPr txBox="1"/>
          <p:nvPr/>
        </p:nvSpPr>
        <p:spPr>
          <a:xfrm>
            <a:off x="217709" y="463352"/>
            <a:ext cx="10441325" cy="523220"/>
          </a:xfrm>
          <a:prstGeom prst="rect">
            <a:avLst/>
          </a:prstGeom>
          <a:noFill/>
        </p:spPr>
        <p:txBody>
          <a:bodyPr wrap="square" rtlCol="0">
            <a:spAutoFit/>
          </a:bodyPr>
          <a:lstStyle/>
          <a:p>
            <a:r>
              <a:rPr lang="es-CO" sz="2800" dirty="0">
                <a:solidFill>
                  <a:schemeClr val="bg1"/>
                </a:solidFill>
                <a:latin typeface="Arial" panose="020B0604020202020204" pitchFamily="34" charset="0"/>
                <a:cs typeface="Arial" panose="020B0604020202020204" pitchFamily="34" charset="0"/>
              </a:rPr>
              <a:t>EVALUACIÓN DE LAS FINANZAS PÚBLICAS DEL D.C., 2019 </a:t>
            </a:r>
          </a:p>
        </p:txBody>
      </p:sp>
      <p:pic>
        <p:nvPicPr>
          <p:cNvPr id="36" name="Imagen 35">
            <a:extLst>
              <a:ext uri="{FF2B5EF4-FFF2-40B4-BE49-F238E27FC236}">
                <a16:creationId xmlns:a16="http://schemas.microsoft.com/office/drawing/2014/main" xmlns="" id="{F0A156ED-0E98-6047-8F4D-CCB1FBBD1DD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724"/>
          <a:stretch/>
        </p:blipFill>
        <p:spPr>
          <a:xfrm>
            <a:off x="217710" y="6080933"/>
            <a:ext cx="5477925" cy="703619"/>
          </a:xfrm>
          <a:prstGeom prst="rect">
            <a:avLst/>
          </a:prstGeom>
        </p:spPr>
      </p:pic>
      <p:sp>
        <p:nvSpPr>
          <p:cNvPr id="6" name="Rectángulo 5"/>
          <p:cNvSpPr/>
          <p:nvPr/>
        </p:nvSpPr>
        <p:spPr>
          <a:xfrm>
            <a:off x="4173794" y="1669820"/>
            <a:ext cx="7714822" cy="3754874"/>
          </a:xfrm>
          <a:prstGeom prst="rect">
            <a:avLst/>
          </a:prstGeom>
        </p:spPr>
        <p:txBody>
          <a:bodyPr wrap="square">
            <a:spAutoFit/>
          </a:bodyPr>
          <a:lstStyle/>
          <a:p>
            <a:pPr algn="ctr"/>
            <a:r>
              <a:rPr lang="es-CO" sz="2800" b="1" dirty="0">
                <a:latin typeface="Arial" panose="020B0604020202020204" pitchFamily="34" charset="0"/>
                <a:cs typeface="Arial" panose="020B0604020202020204" pitchFamily="34" charset="0"/>
              </a:rPr>
              <a:t>$</a:t>
            </a:r>
            <a:r>
              <a:rPr lang="es-CO" sz="2800" b="1" dirty="0" smtClean="0">
                <a:latin typeface="Arial" panose="020B0604020202020204" pitchFamily="34" charset="0"/>
                <a:cs typeface="Arial" panose="020B0604020202020204" pitchFamily="34" charset="0"/>
              </a:rPr>
              <a:t>35.2 billones</a:t>
            </a:r>
            <a:endParaRPr lang="es-CO" sz="2800" dirty="0">
              <a:latin typeface="Arial" panose="020B0604020202020204" pitchFamily="34" charset="0"/>
              <a:cs typeface="Arial" panose="020B0604020202020204" pitchFamily="34" charset="0"/>
            </a:endParaRPr>
          </a:p>
          <a:p>
            <a:pPr>
              <a:buFont typeface="Wingdings" panose="05000000000000000000" pitchFamily="2" charset="2"/>
              <a:buChar char="§"/>
            </a:pPr>
            <a:endParaRPr lang="es-CO"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es-CO" sz="2400" dirty="0">
                <a:latin typeface="Arial" panose="020B0604020202020204" pitchFamily="34" charset="0"/>
                <a:cs typeface="Arial" panose="020B0604020202020204" pitchFamily="34" charset="0"/>
              </a:rPr>
              <a:t>Ejecución Gastos </a:t>
            </a:r>
            <a:r>
              <a:rPr lang="es-CO" sz="2400" b="1" dirty="0">
                <a:latin typeface="Arial" panose="020B0604020202020204" pitchFamily="34" charset="0"/>
                <a:cs typeface="Arial" panose="020B0604020202020204" pitchFamily="34" charset="0"/>
              </a:rPr>
              <a:t>$</a:t>
            </a:r>
            <a:r>
              <a:rPr lang="es-CO" sz="2400" b="1" dirty="0" smtClean="0">
                <a:latin typeface="Arial" panose="020B0604020202020204" pitchFamily="34" charset="0"/>
                <a:cs typeface="Arial" panose="020B0604020202020204" pitchFamily="34" charset="0"/>
              </a:rPr>
              <a:t>28.1 billones </a:t>
            </a:r>
            <a:r>
              <a:rPr lang="es-CO" sz="2400" b="1" dirty="0">
                <a:latin typeface="Arial" panose="020B0604020202020204" pitchFamily="34" charset="0"/>
                <a:cs typeface="Arial" panose="020B0604020202020204" pitchFamily="34" charset="0"/>
              </a:rPr>
              <a:t>(80,0%)</a:t>
            </a:r>
          </a:p>
          <a:p>
            <a:pPr marL="342900" indent="-342900">
              <a:buFont typeface="Wingdings" panose="05000000000000000000" pitchFamily="2" charset="2"/>
              <a:buChar char="v"/>
            </a:pPr>
            <a:r>
              <a:rPr lang="es-CO" sz="2400" dirty="0" smtClean="0">
                <a:latin typeface="Arial" panose="020B0604020202020204" pitchFamily="34" charset="0"/>
                <a:cs typeface="Arial" panose="020B0604020202020204" pitchFamily="34" charset="0"/>
              </a:rPr>
              <a:t>Recaudo de </a:t>
            </a:r>
            <a:r>
              <a:rPr lang="es-CO" sz="2400" dirty="0">
                <a:latin typeface="Arial" panose="020B0604020202020204" pitchFamily="34" charset="0"/>
                <a:cs typeface="Arial" panose="020B0604020202020204" pitchFamily="34" charset="0"/>
              </a:rPr>
              <a:t>ingresos </a:t>
            </a:r>
            <a:r>
              <a:rPr lang="es-CO" sz="2400" b="1" dirty="0" smtClean="0">
                <a:latin typeface="Arial" panose="020B0604020202020204" pitchFamily="34" charset="0"/>
                <a:cs typeface="Arial" panose="020B0604020202020204" pitchFamily="34" charset="0"/>
              </a:rPr>
              <a:t>$ 32.7 billones (93,2%)</a:t>
            </a:r>
            <a:r>
              <a:rPr lang="es-CO" sz="2400" dirty="0" smtClean="0">
                <a:latin typeface="Arial" panose="020B0604020202020204" pitchFamily="34" charset="0"/>
                <a:cs typeface="Arial" panose="020B0604020202020204" pitchFamily="34" charset="0"/>
              </a:rPr>
              <a:t> </a:t>
            </a:r>
          </a:p>
          <a:p>
            <a:pPr marL="342900" indent="-342900">
              <a:buFont typeface="Wingdings" panose="05000000000000000000" pitchFamily="2" charset="2"/>
              <a:buChar char="v"/>
            </a:pPr>
            <a:r>
              <a:rPr lang="es-CO" sz="2400" dirty="0" smtClean="0">
                <a:latin typeface="Arial" panose="020B0604020202020204" pitchFamily="34" charset="0"/>
                <a:cs typeface="Arial" panose="020B0604020202020204" pitchFamily="34" charset="0"/>
              </a:rPr>
              <a:t>Autorizaciones </a:t>
            </a:r>
            <a:r>
              <a:rPr lang="es-CO" sz="2400" dirty="0">
                <a:latin typeface="Arial" panose="020B0604020202020204" pitchFamily="34" charset="0"/>
                <a:cs typeface="Arial" panose="020B0604020202020204" pitchFamily="34" charset="0"/>
              </a:rPr>
              <a:t>de giros </a:t>
            </a:r>
            <a:r>
              <a:rPr lang="es-CO" sz="2400" b="1" dirty="0" smtClean="0">
                <a:latin typeface="Arial" panose="020B0604020202020204" pitchFamily="34" charset="0"/>
                <a:cs typeface="Arial" panose="020B0604020202020204" pitchFamily="34" charset="0"/>
              </a:rPr>
              <a:t>$22.2 billones </a:t>
            </a:r>
            <a:r>
              <a:rPr lang="es-CO" sz="2400" dirty="0" smtClean="0">
                <a:latin typeface="Arial" panose="020B0604020202020204" pitchFamily="34" charset="0"/>
                <a:cs typeface="Arial" panose="020B0604020202020204" pitchFamily="34" charset="0"/>
              </a:rPr>
              <a:t>(</a:t>
            </a:r>
            <a:r>
              <a:rPr lang="es-CO" sz="2400" b="1" dirty="0" smtClean="0">
                <a:latin typeface="Arial" panose="020B0604020202020204" pitchFamily="34" charset="0"/>
                <a:cs typeface="Arial" panose="020B0604020202020204" pitchFamily="34" charset="0"/>
              </a:rPr>
              <a:t>63,1%)</a:t>
            </a:r>
            <a:endParaRPr lang="es-CO" sz="2400"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es-CO" sz="2400" dirty="0" smtClean="0">
                <a:latin typeface="Arial" panose="020B0604020202020204" pitchFamily="34" charset="0"/>
                <a:cs typeface="Arial" panose="020B0604020202020204" pitchFamily="34" charset="0"/>
              </a:rPr>
              <a:t>Deuda </a:t>
            </a:r>
            <a:r>
              <a:rPr lang="es-CO" sz="2400" b="1" dirty="0" smtClean="0">
                <a:latin typeface="Arial" panose="020B0604020202020204" pitchFamily="34" charset="0"/>
                <a:cs typeface="Arial" panose="020B0604020202020204" pitchFamily="34" charset="0"/>
              </a:rPr>
              <a:t>$12.2 billones</a:t>
            </a:r>
            <a:r>
              <a:rPr lang="es-CO" sz="2400" dirty="0" smtClean="0">
                <a:latin typeface="Arial" panose="020B0604020202020204" pitchFamily="34" charset="0"/>
                <a:cs typeface="Arial" panose="020B0604020202020204" pitchFamily="34" charset="0"/>
              </a:rPr>
              <a:t>, incremento de $</a:t>
            </a:r>
            <a:r>
              <a:rPr lang="es-CO" sz="2400" b="1" dirty="0" smtClean="0">
                <a:latin typeface="Arial" panose="020B0604020202020204" pitchFamily="34" charset="0"/>
                <a:cs typeface="Arial" panose="020B0604020202020204" pitchFamily="34" charset="0"/>
              </a:rPr>
              <a:t>2.0 billones </a:t>
            </a:r>
            <a:r>
              <a:rPr lang="es-CO" sz="2400" dirty="0" smtClean="0">
                <a:latin typeface="Arial" panose="020B0604020202020204" pitchFamily="34" charset="0"/>
                <a:cs typeface="Arial" panose="020B0604020202020204" pitchFamily="34" charset="0"/>
              </a:rPr>
              <a:t>respecto de 2018.</a:t>
            </a:r>
            <a:endParaRPr lang="es-CO"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es-CO" sz="2400" dirty="0" smtClean="0">
                <a:latin typeface="Arial" panose="020B0604020202020204" pitchFamily="34" charset="0"/>
                <a:cs typeface="Arial" panose="020B0604020202020204" pitchFamily="34" charset="0"/>
              </a:rPr>
              <a:t>Saldo en</a:t>
            </a:r>
            <a:r>
              <a:rPr lang="es-CO" sz="2400" b="1" dirty="0" smtClean="0">
                <a:latin typeface="Arial" panose="020B0604020202020204" pitchFamily="34" charset="0"/>
                <a:cs typeface="Arial" panose="020B0604020202020204" pitchFamily="34" charset="0"/>
              </a:rPr>
              <a:t> </a:t>
            </a:r>
            <a:r>
              <a:rPr lang="es-CO" sz="2400" dirty="0">
                <a:latin typeface="Arial" panose="020B0604020202020204" pitchFamily="34" charset="0"/>
                <a:cs typeface="Arial" panose="020B0604020202020204" pitchFamily="34" charset="0"/>
              </a:rPr>
              <a:t>tesorería</a:t>
            </a:r>
            <a:r>
              <a:rPr lang="es-CO" sz="2400" b="1" dirty="0">
                <a:latin typeface="Arial" panose="020B0604020202020204" pitchFamily="34" charset="0"/>
                <a:cs typeface="Arial" panose="020B0604020202020204" pitchFamily="34" charset="0"/>
              </a:rPr>
              <a:t> $</a:t>
            </a:r>
            <a:r>
              <a:rPr lang="es-CO" sz="2400" b="1" dirty="0" smtClean="0">
                <a:latin typeface="Arial" panose="020B0604020202020204" pitchFamily="34" charset="0"/>
                <a:cs typeface="Arial" panose="020B0604020202020204" pitchFamily="34" charset="0"/>
              </a:rPr>
              <a:t>7.1 billones</a:t>
            </a:r>
            <a:endParaRPr lang="es-CO" sz="2400" b="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v"/>
            </a:pPr>
            <a:r>
              <a:rPr lang="es-CO" sz="2400" dirty="0">
                <a:latin typeface="Arial" panose="020B0604020202020204" pitchFamily="34" charset="0"/>
                <a:cs typeface="Arial" panose="020B0604020202020204" pitchFamily="34" charset="0"/>
              </a:rPr>
              <a:t>Inversiones financieras </a:t>
            </a:r>
            <a:r>
              <a:rPr lang="es-CO" sz="2400" b="1" dirty="0">
                <a:latin typeface="Arial" panose="020B0604020202020204" pitchFamily="34" charset="0"/>
                <a:cs typeface="Arial" panose="020B0604020202020204" pitchFamily="34" charset="0"/>
              </a:rPr>
              <a:t>$</a:t>
            </a:r>
            <a:r>
              <a:rPr lang="es-CO" sz="2400" b="1" dirty="0" smtClean="0">
                <a:latin typeface="Arial" panose="020B0604020202020204" pitchFamily="34" charset="0"/>
                <a:cs typeface="Arial" panose="020B0604020202020204" pitchFamily="34" charset="0"/>
              </a:rPr>
              <a:t>2.5 billones</a:t>
            </a:r>
            <a:endParaRPr lang="es-CO" sz="2400" dirty="0">
              <a:latin typeface="Arial" panose="020B0604020202020204" pitchFamily="34" charset="0"/>
              <a:cs typeface="Arial" panose="020B0604020202020204" pitchFamily="34" charset="0"/>
            </a:endParaRPr>
          </a:p>
          <a:p>
            <a:pPr>
              <a:buFont typeface="Wingdings" panose="05000000000000000000" pitchFamily="2" charset="2"/>
              <a:buChar char="§"/>
            </a:pPr>
            <a:endParaRPr lang="es-CO" dirty="0">
              <a:latin typeface="Arial" panose="020B0604020202020204" pitchFamily="34" charset="0"/>
              <a:cs typeface="Arial" panose="020B0604020202020204" pitchFamily="34" charset="0"/>
            </a:endParaRPr>
          </a:p>
        </p:txBody>
      </p:sp>
      <p:pic>
        <p:nvPicPr>
          <p:cNvPr id="4" name="Imagen 3" descr="Imagen que contiene tren, pista, interior, plataforma&#10;&#10;Descripción generada automáticamente">
            <a:extLst>
              <a:ext uri="{FF2B5EF4-FFF2-40B4-BE49-F238E27FC236}">
                <a16:creationId xmlns:a16="http://schemas.microsoft.com/office/drawing/2014/main" xmlns="" id="{25EA5978-BD06-4009-B4F0-4C0CD472322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108697" y="2330822"/>
            <a:ext cx="3892180" cy="2133602"/>
          </a:xfrm>
          <a:prstGeom prst="rect">
            <a:avLst/>
          </a:prstGeom>
        </p:spPr>
      </p:pic>
      <p:sp>
        <p:nvSpPr>
          <p:cNvPr id="5" name="CuadroTexto 4">
            <a:extLst>
              <a:ext uri="{FF2B5EF4-FFF2-40B4-BE49-F238E27FC236}">
                <a16:creationId xmlns:a16="http://schemas.microsoft.com/office/drawing/2014/main" xmlns="" id="{6F1A1519-3BCD-44F3-9D41-EC05DAE21CB1}"/>
              </a:ext>
            </a:extLst>
          </p:cNvPr>
          <p:cNvSpPr txBox="1"/>
          <p:nvPr/>
        </p:nvSpPr>
        <p:spPr>
          <a:xfrm>
            <a:off x="187769" y="4507896"/>
            <a:ext cx="2515255" cy="369332"/>
          </a:xfrm>
          <a:prstGeom prst="rect">
            <a:avLst/>
          </a:prstGeom>
          <a:noFill/>
        </p:spPr>
        <p:txBody>
          <a:bodyPr wrap="square" rtlCol="0">
            <a:spAutoFit/>
          </a:bodyPr>
          <a:lstStyle/>
          <a:p>
            <a:r>
              <a:rPr lang="es-CO" sz="900" dirty="0">
                <a:hlinkClick r:id="rId4" tooltip="https://razonpublica.com/metro-bogota-adelante-sin-estudios-pesar-la-pandemia/"/>
              </a:rPr>
              <a:t>Esta foto</a:t>
            </a:r>
            <a:r>
              <a:rPr lang="es-CO" sz="900" dirty="0"/>
              <a:t> de Autor desconocido está bajo licencia </a:t>
            </a:r>
            <a:r>
              <a:rPr lang="es-CO" sz="900" dirty="0">
                <a:hlinkClick r:id="rId5" tooltip="https://creativecommons.org/licenses/by-nc-sa/3.0/"/>
              </a:rPr>
              <a:t>CC BY-SA-NC</a:t>
            </a:r>
            <a:endParaRPr lang="es-CO" sz="900" dirty="0"/>
          </a:p>
        </p:txBody>
      </p:sp>
      <p:sp>
        <p:nvSpPr>
          <p:cNvPr id="11" name="CuadroTexto 10">
            <a:extLst>
              <a:ext uri="{FF2B5EF4-FFF2-40B4-BE49-F238E27FC236}">
                <a16:creationId xmlns:a16="http://schemas.microsoft.com/office/drawing/2014/main" xmlns="" id="{899ED08E-4CE4-461F-8C3A-BC7CA1FEC5CA}"/>
              </a:ext>
            </a:extLst>
          </p:cNvPr>
          <p:cNvSpPr txBox="1"/>
          <p:nvPr/>
        </p:nvSpPr>
        <p:spPr>
          <a:xfrm>
            <a:off x="80817" y="1137833"/>
            <a:ext cx="10360507" cy="461665"/>
          </a:xfrm>
          <a:prstGeom prst="rect">
            <a:avLst/>
          </a:prstGeom>
          <a:solidFill>
            <a:schemeClr val="accent2">
              <a:lumMod val="20000"/>
              <a:lumOff val="80000"/>
            </a:schemeClr>
          </a:solidFill>
        </p:spPr>
        <p:txBody>
          <a:bodyPr wrap="square" rtlCol="0">
            <a:spAutoFit/>
          </a:bodyPr>
          <a:lstStyle/>
          <a:p>
            <a:pPr algn="just"/>
            <a:r>
              <a:rPr lang="es-CO" sz="2400" b="1" dirty="0">
                <a:latin typeface="Arial" panose="020B0604020202020204" pitchFamily="34" charset="0"/>
                <a:cs typeface="Arial" panose="020B0604020202020204" pitchFamily="34" charset="0"/>
              </a:rPr>
              <a:t>Presupuesto General del Distrito 2019</a:t>
            </a:r>
          </a:p>
        </p:txBody>
      </p:sp>
      <p:sp>
        <p:nvSpPr>
          <p:cNvPr id="10" name="CuadroTexto 9">
            <a:extLst>
              <a:ext uri="{FF2B5EF4-FFF2-40B4-BE49-F238E27FC236}">
                <a16:creationId xmlns:a16="http://schemas.microsoft.com/office/drawing/2014/main" xmlns="" id="{6C491990-F1D5-4EA4-89D4-2F187FBD46D6}"/>
              </a:ext>
            </a:extLst>
          </p:cNvPr>
          <p:cNvSpPr txBox="1"/>
          <p:nvPr/>
        </p:nvSpPr>
        <p:spPr>
          <a:xfrm rot="16200000">
            <a:off x="9507740" y="3290105"/>
            <a:ext cx="4906856" cy="461665"/>
          </a:xfrm>
          <a:prstGeom prst="rect">
            <a:avLst/>
          </a:prstGeom>
          <a:noFill/>
        </p:spPr>
        <p:txBody>
          <a:bodyPr wrap="square" rtlCol="0">
            <a:spAutoFit/>
          </a:bodyPr>
          <a:lstStyle/>
          <a:p>
            <a:pPr algn="ctr"/>
            <a:r>
              <a:rPr lang="es-CO" sz="800" dirty="0">
                <a:solidFill>
                  <a:schemeClr val="bg1">
                    <a:lumMod val="50000"/>
                  </a:schemeClr>
                </a:solidFill>
                <a:latin typeface="Arial" panose="020B0604020202020204" pitchFamily="34" charset="0"/>
                <a:cs typeface="Arial" panose="020B0604020202020204" pitchFamily="34" charset="0"/>
              </a:rPr>
              <a:t>En cumplimiento de la ley 1712 de 2014, Transparencia y Derecho a la Información Pública</a:t>
            </a:r>
          </a:p>
          <a:p>
            <a:pPr algn="ctr"/>
            <a:r>
              <a:rPr lang="es-CO" sz="800" dirty="0">
                <a:solidFill>
                  <a:srgbClr val="FF0000"/>
                </a:solidFill>
                <a:latin typeface="Arial" panose="020B0604020202020204" pitchFamily="34" charset="0"/>
                <a:cs typeface="Arial" panose="020B0604020202020204" pitchFamily="34" charset="0"/>
              </a:rPr>
              <a:t>y </a:t>
            </a:r>
            <a:r>
              <a:rPr lang="es-ES" sz="800" dirty="0">
                <a:solidFill>
                  <a:srgbClr val="FF0000"/>
                </a:solidFill>
                <a:latin typeface="Arial" panose="020B0604020202020204" pitchFamily="34" charset="0"/>
                <a:cs typeface="Arial" panose="020B0604020202020204" pitchFamily="34" charset="0"/>
              </a:rPr>
              <a:t>la Ley 1757 de 2015 de Participación Democrática</a:t>
            </a:r>
            <a:endParaRPr lang="es-ES_tradnl" sz="800" dirty="0">
              <a:solidFill>
                <a:srgbClr val="FF0000"/>
              </a:solidFill>
              <a:latin typeface="Arial" panose="020B0604020202020204" pitchFamily="34" charset="0"/>
              <a:cs typeface="Arial" panose="020B0604020202020204" pitchFamily="34" charset="0"/>
            </a:endParaRPr>
          </a:p>
          <a:p>
            <a:pPr algn="ctr"/>
            <a:endParaRPr lang="es-CO" sz="8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4993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redondeado 8">
            <a:extLst>
              <a:ext uri="{FF2B5EF4-FFF2-40B4-BE49-F238E27FC236}">
                <a16:creationId xmlns:a16="http://schemas.microsoft.com/office/drawing/2014/main" xmlns="" id="{93D3D326-D8DC-9645-B98D-0FC48CB73984}"/>
              </a:ext>
            </a:extLst>
          </p:cNvPr>
          <p:cNvSpPr/>
          <p:nvPr/>
        </p:nvSpPr>
        <p:spPr>
          <a:xfrm>
            <a:off x="-1" y="419810"/>
            <a:ext cx="10441325" cy="647700"/>
          </a:xfrm>
          <a:prstGeom prst="roundRect">
            <a:avLst>
              <a:gd name="adj" fmla="val 1764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8" name="CuadroTexto 17">
            <a:extLst>
              <a:ext uri="{FF2B5EF4-FFF2-40B4-BE49-F238E27FC236}">
                <a16:creationId xmlns:a16="http://schemas.microsoft.com/office/drawing/2014/main" xmlns="" id="{625F987C-C808-7847-B63E-DE7D93D398C5}"/>
              </a:ext>
            </a:extLst>
          </p:cNvPr>
          <p:cNvSpPr txBox="1"/>
          <p:nvPr/>
        </p:nvSpPr>
        <p:spPr>
          <a:xfrm>
            <a:off x="217709" y="463352"/>
            <a:ext cx="10441325" cy="523220"/>
          </a:xfrm>
          <a:prstGeom prst="rect">
            <a:avLst/>
          </a:prstGeom>
          <a:noFill/>
        </p:spPr>
        <p:txBody>
          <a:bodyPr wrap="square" rtlCol="0">
            <a:spAutoFit/>
          </a:bodyPr>
          <a:lstStyle/>
          <a:p>
            <a:r>
              <a:rPr lang="es-CO" sz="2800" dirty="0">
                <a:solidFill>
                  <a:schemeClr val="bg1"/>
                </a:solidFill>
                <a:latin typeface="Arial" panose="020B0604020202020204" pitchFamily="34" charset="0"/>
                <a:cs typeface="Arial" panose="020B0604020202020204" pitchFamily="34" charset="0"/>
              </a:rPr>
              <a:t>EVALUACIÓN DE LAS FINANZAS PÚBLICAS DEL D.C., 2019 </a:t>
            </a:r>
          </a:p>
        </p:txBody>
      </p:sp>
      <p:pic>
        <p:nvPicPr>
          <p:cNvPr id="36" name="Imagen 35">
            <a:extLst>
              <a:ext uri="{FF2B5EF4-FFF2-40B4-BE49-F238E27FC236}">
                <a16:creationId xmlns:a16="http://schemas.microsoft.com/office/drawing/2014/main" xmlns="" id="{F0A156ED-0E98-6047-8F4D-CCB1FBBD1DD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724"/>
          <a:stretch/>
        </p:blipFill>
        <p:spPr>
          <a:xfrm>
            <a:off x="217710" y="6080933"/>
            <a:ext cx="5477925" cy="703619"/>
          </a:xfrm>
          <a:prstGeom prst="rect">
            <a:avLst/>
          </a:prstGeom>
        </p:spPr>
      </p:pic>
      <p:pic>
        <p:nvPicPr>
          <p:cNvPr id="4" name="Imagen 3" descr="Imagen que contiene tren, pista, interior, plataforma&#10;&#10;Descripción generada automáticamente">
            <a:extLst>
              <a:ext uri="{FF2B5EF4-FFF2-40B4-BE49-F238E27FC236}">
                <a16:creationId xmlns:a16="http://schemas.microsoft.com/office/drawing/2014/main" xmlns="" id="{25EA5978-BD06-4009-B4F0-4C0CD472322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108697" y="2330822"/>
            <a:ext cx="3464936" cy="1899397"/>
          </a:xfrm>
          <a:prstGeom prst="rect">
            <a:avLst/>
          </a:prstGeom>
        </p:spPr>
      </p:pic>
      <p:sp>
        <p:nvSpPr>
          <p:cNvPr id="5" name="CuadroTexto 4">
            <a:extLst>
              <a:ext uri="{FF2B5EF4-FFF2-40B4-BE49-F238E27FC236}">
                <a16:creationId xmlns:a16="http://schemas.microsoft.com/office/drawing/2014/main" xmlns="" id="{6F1A1519-3BCD-44F3-9D41-EC05DAE21CB1}"/>
              </a:ext>
            </a:extLst>
          </p:cNvPr>
          <p:cNvSpPr txBox="1"/>
          <p:nvPr/>
        </p:nvSpPr>
        <p:spPr>
          <a:xfrm>
            <a:off x="108697" y="4307616"/>
            <a:ext cx="2515255" cy="369332"/>
          </a:xfrm>
          <a:prstGeom prst="rect">
            <a:avLst/>
          </a:prstGeom>
          <a:noFill/>
        </p:spPr>
        <p:txBody>
          <a:bodyPr wrap="square" rtlCol="0">
            <a:spAutoFit/>
          </a:bodyPr>
          <a:lstStyle/>
          <a:p>
            <a:r>
              <a:rPr lang="es-CO" sz="900">
                <a:hlinkClick r:id="rId5" tooltip="https://razonpublica.com/metro-bogota-adelante-sin-estudios-pesar-la-pandemia/"/>
              </a:rPr>
              <a:t>Esta foto</a:t>
            </a:r>
            <a:r>
              <a:rPr lang="es-CO" sz="900"/>
              <a:t> de Autor desconocido está bajo licencia </a:t>
            </a:r>
            <a:r>
              <a:rPr lang="es-CO" sz="900">
                <a:hlinkClick r:id="rId6" tooltip="https://creativecommons.org/licenses/by-nc-sa/3.0/"/>
              </a:rPr>
              <a:t>CC BY-SA-NC</a:t>
            </a:r>
            <a:endParaRPr lang="es-CO" sz="900"/>
          </a:p>
        </p:txBody>
      </p:sp>
      <p:sp>
        <p:nvSpPr>
          <p:cNvPr id="2" name="Rectángulo 1">
            <a:extLst>
              <a:ext uri="{FF2B5EF4-FFF2-40B4-BE49-F238E27FC236}">
                <a16:creationId xmlns:a16="http://schemas.microsoft.com/office/drawing/2014/main" xmlns="" id="{F220AC74-EE78-449F-9CB8-87365E1127B2}"/>
              </a:ext>
            </a:extLst>
          </p:cNvPr>
          <p:cNvSpPr/>
          <p:nvPr/>
        </p:nvSpPr>
        <p:spPr>
          <a:xfrm>
            <a:off x="3782667" y="1904602"/>
            <a:ext cx="7767144" cy="36329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S" sz="2800" b="1"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ea typeface="Times New Roman" panose="02020603050405020304" pitchFamily="18" charset="0"/>
                <a:cs typeface="Arial" panose="020B0604020202020204" pitchFamily="34" charset="0"/>
              </a:rPr>
              <a:t>$40</a:t>
            </a:r>
            <a:r>
              <a:rPr lang="es-419" sz="2800" b="1"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.3 billones</a:t>
            </a:r>
            <a:endParaRPr lang="es-CO" sz="2800" b="1"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marL="342900" indent="-342900" algn="just">
              <a:lnSpc>
                <a:spcPct val="107000"/>
              </a:lnSpc>
              <a:spcAft>
                <a:spcPts val="0"/>
              </a:spcAft>
              <a:buFont typeface="Wingdings" panose="05000000000000000000" pitchFamily="2" charset="2"/>
              <a:buChar char="v"/>
            </a:pPr>
            <a:r>
              <a:rPr lang="es-ES" sz="2300" dirty="0" smtClean="0">
                <a:latin typeface="Arial" panose="020B0604020202020204" pitchFamily="34" charset="0"/>
                <a:ea typeface="Times New Roman" panose="02020603050405020304" pitchFamily="18" charset="0"/>
                <a:cs typeface="Arial" panose="020B0604020202020204" pitchFamily="34" charset="0"/>
              </a:rPr>
              <a:t>Ejecución</a:t>
            </a:r>
            <a:r>
              <a:rPr lang="es-CO" sz="2300" dirty="0" smtClean="0">
                <a:latin typeface="Arial" panose="020B0604020202020204" pitchFamily="34" charset="0"/>
                <a:ea typeface="Times New Roman" panose="02020603050405020304" pitchFamily="18" charset="0"/>
                <a:cs typeface="Arial" panose="020B0604020202020204" pitchFamily="34" charset="0"/>
              </a:rPr>
              <a:t> del gasto $23.3</a:t>
            </a:r>
            <a:r>
              <a:rPr lang="es-419" sz="2300" dirty="0" smtClean="0">
                <a:latin typeface="Arial" panose="020B0604020202020204" pitchFamily="34" charset="0"/>
                <a:cs typeface="Arial" panose="020B0604020202020204" pitchFamily="34" charset="0"/>
              </a:rPr>
              <a:t> billones</a:t>
            </a:r>
            <a:r>
              <a:rPr lang="es-CO" sz="2300" dirty="0" smtClean="0">
                <a:latin typeface="Arial" panose="020B0604020202020204" pitchFamily="34" charset="0"/>
                <a:ea typeface="Times New Roman" panose="02020603050405020304" pitchFamily="18" charset="0"/>
                <a:cs typeface="Arial" panose="020B0604020202020204" pitchFamily="34" charset="0"/>
              </a:rPr>
              <a:t> </a:t>
            </a:r>
            <a:r>
              <a:rPr lang="es-CO" sz="2300" b="1" dirty="0" smtClean="0">
                <a:latin typeface="Arial" panose="020B0604020202020204" pitchFamily="34" charset="0"/>
                <a:ea typeface="Times New Roman" panose="02020603050405020304" pitchFamily="18" charset="0"/>
                <a:cs typeface="Arial" panose="020B0604020202020204" pitchFamily="34" charset="0"/>
              </a:rPr>
              <a:t>(57,9%) </a:t>
            </a:r>
            <a:r>
              <a:rPr lang="es-CO" sz="2300" dirty="0" smtClean="0">
                <a:latin typeface="Arial" panose="020B0604020202020204" pitchFamily="34" charset="0"/>
                <a:ea typeface="Times New Roman" panose="02020603050405020304" pitchFamily="18" charset="0"/>
                <a:cs typeface="Arial" panose="020B0604020202020204" pitchFamily="34" charset="0"/>
              </a:rPr>
              <a:t>(Septiembre 30 de 2020)</a:t>
            </a:r>
            <a:endParaRPr lang="es-CO" sz="2300"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lnSpc>
                <a:spcPct val="107000"/>
              </a:lnSpc>
              <a:spcAft>
                <a:spcPts val="0"/>
              </a:spcAft>
              <a:buFont typeface="Wingdings" panose="05000000000000000000" pitchFamily="2" charset="2"/>
              <a:buChar char="v"/>
            </a:pPr>
            <a:r>
              <a:rPr lang="es-CO" sz="2300" dirty="0">
                <a:latin typeface="Arial" panose="020B0604020202020204" pitchFamily="34" charset="0"/>
                <a:ea typeface="Times New Roman" panose="02020603050405020304" pitchFamily="18" charset="0"/>
                <a:cs typeface="Arial" panose="020B0604020202020204" pitchFamily="34" charset="0"/>
              </a:rPr>
              <a:t>Recaudo </a:t>
            </a:r>
            <a:r>
              <a:rPr lang="es-CO" sz="2300" dirty="0" smtClean="0">
                <a:latin typeface="Arial" panose="020B0604020202020204" pitchFamily="34" charset="0"/>
                <a:ea typeface="Times New Roman" panose="02020603050405020304" pitchFamily="18" charset="0"/>
                <a:cs typeface="Arial" panose="020B0604020202020204" pitchFamily="34" charset="0"/>
              </a:rPr>
              <a:t>de Ingresos $26.4 billones </a:t>
            </a:r>
            <a:r>
              <a:rPr lang="es-CO" sz="2300" b="1" dirty="0" smtClean="0">
                <a:latin typeface="Arial" panose="020B0604020202020204" pitchFamily="34" charset="0"/>
                <a:ea typeface="Times New Roman" panose="02020603050405020304" pitchFamily="18" charset="0"/>
                <a:cs typeface="Arial" panose="020B0604020202020204" pitchFamily="34" charset="0"/>
              </a:rPr>
              <a:t>(65,5%)</a:t>
            </a:r>
          </a:p>
          <a:p>
            <a:pPr marL="342900" indent="-342900" algn="just">
              <a:lnSpc>
                <a:spcPct val="107000"/>
              </a:lnSpc>
              <a:spcAft>
                <a:spcPts val="0"/>
              </a:spcAft>
              <a:buFont typeface="Wingdings" panose="05000000000000000000" pitchFamily="2" charset="2"/>
              <a:buChar char="v"/>
            </a:pPr>
            <a:r>
              <a:rPr lang="es-CO" sz="2300" dirty="0" smtClean="0">
                <a:latin typeface="Arial" panose="020B0604020202020204" pitchFamily="34" charset="0"/>
                <a:ea typeface="Times New Roman" panose="02020603050405020304" pitchFamily="18" charset="0"/>
                <a:cs typeface="Arial" panose="020B0604020202020204" pitchFamily="34" charset="0"/>
              </a:rPr>
              <a:t>Autorizaciones de giros $16,4 billones </a:t>
            </a:r>
            <a:r>
              <a:rPr lang="es-CO" sz="2300" b="1" dirty="0" smtClean="0">
                <a:latin typeface="Arial" panose="020B0604020202020204" pitchFamily="34" charset="0"/>
                <a:ea typeface="Times New Roman" panose="02020603050405020304" pitchFamily="18" charset="0"/>
                <a:cs typeface="Arial" panose="020B0604020202020204" pitchFamily="34" charset="0"/>
              </a:rPr>
              <a:t>(40,6)</a:t>
            </a:r>
          </a:p>
          <a:p>
            <a:pPr marL="342900" indent="-342900" algn="just">
              <a:lnSpc>
                <a:spcPct val="107000"/>
              </a:lnSpc>
              <a:spcAft>
                <a:spcPts val="0"/>
              </a:spcAft>
              <a:buFont typeface="Wingdings" panose="05000000000000000000" pitchFamily="2" charset="2"/>
              <a:buChar char="v"/>
            </a:pPr>
            <a:r>
              <a:rPr lang="es-CO" sz="2300" dirty="0" smtClean="0">
                <a:latin typeface="Arial" panose="020B0604020202020204" pitchFamily="34" charset="0"/>
                <a:ea typeface="Times New Roman" panose="02020603050405020304" pitchFamily="18" charset="0"/>
                <a:cs typeface="Arial" panose="020B0604020202020204" pitchFamily="34" charset="0"/>
              </a:rPr>
              <a:t>Deuda </a:t>
            </a:r>
            <a:r>
              <a:rPr lang="es-CO" sz="23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Pública </a:t>
            </a:r>
            <a:r>
              <a:rPr lang="es-CO" sz="2300" b="1"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r>
              <a:rPr lang="es-CO" sz="2300" b="1"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17.3 billones, </a:t>
            </a:r>
            <a:r>
              <a:rPr lang="es-CO" sz="23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incremento de </a:t>
            </a:r>
          </a:p>
          <a:p>
            <a:pPr algn="just">
              <a:lnSpc>
                <a:spcPct val="107000"/>
              </a:lnSpc>
              <a:spcAft>
                <a:spcPts val="0"/>
              </a:spcAft>
            </a:pPr>
            <a:r>
              <a:rPr lang="es-CO" sz="2300" b="1"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s-CO" sz="2300" b="1"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$5.1 billones </a:t>
            </a:r>
            <a:r>
              <a:rPr lang="es-CO" sz="23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con respecto a 2019.</a:t>
            </a:r>
            <a:r>
              <a:rPr lang="es-CO" sz="2300" dirty="0" smtClean="0">
                <a:latin typeface="Arial" panose="020B0604020202020204" pitchFamily="34" charset="0"/>
                <a:cs typeface="Arial" panose="020B0604020202020204" pitchFamily="34" charset="0"/>
              </a:rPr>
              <a:t> </a:t>
            </a:r>
            <a:endParaRPr lang="es-CO" sz="2300" dirty="0">
              <a:latin typeface="Arial" panose="020B0604020202020204" pitchFamily="34" charset="0"/>
              <a:ea typeface="Times New Roman" panose="02020603050405020304" pitchFamily="18" charset="0"/>
              <a:cs typeface="Arial" panose="020B0604020202020204" pitchFamily="34" charset="0"/>
            </a:endParaRPr>
          </a:p>
          <a:p>
            <a:pPr marL="342900" indent="-342900" algn="just">
              <a:buFont typeface="Wingdings" panose="05000000000000000000" pitchFamily="2" charset="2"/>
              <a:buChar char="v"/>
            </a:pPr>
            <a:r>
              <a:rPr lang="es-CO" sz="23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Inversiones</a:t>
            </a:r>
            <a:r>
              <a:rPr lang="es-CO" sz="2300" b="1"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s-CO" sz="2300" b="1"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r>
              <a:rPr lang="es-CO" sz="2300" b="1"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10.1. billones</a:t>
            </a:r>
            <a:endParaRPr lang="es-CO" sz="2300" b="1"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just"/>
            <a:endParaRPr lang="es-CO" sz="2400" dirty="0">
              <a:latin typeface="Arial" panose="020B060402020202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xmlns="" id="{899ED08E-4CE4-461F-8C3A-BC7CA1FEC5CA}"/>
              </a:ext>
            </a:extLst>
          </p:cNvPr>
          <p:cNvSpPr txBox="1"/>
          <p:nvPr/>
        </p:nvSpPr>
        <p:spPr>
          <a:xfrm>
            <a:off x="80817" y="1137833"/>
            <a:ext cx="10360507" cy="461665"/>
          </a:xfrm>
          <a:prstGeom prst="rect">
            <a:avLst/>
          </a:prstGeom>
          <a:solidFill>
            <a:schemeClr val="accent2">
              <a:lumMod val="20000"/>
              <a:lumOff val="80000"/>
            </a:schemeClr>
          </a:solidFill>
        </p:spPr>
        <p:txBody>
          <a:bodyPr wrap="square" rtlCol="0">
            <a:spAutoFit/>
          </a:bodyPr>
          <a:lstStyle/>
          <a:p>
            <a:pPr algn="just"/>
            <a:r>
              <a:rPr lang="es-CO" sz="2400" b="1" dirty="0">
                <a:latin typeface="Arial" panose="020B0604020202020204" pitchFamily="34" charset="0"/>
                <a:cs typeface="Arial" panose="020B0604020202020204" pitchFamily="34" charset="0"/>
              </a:rPr>
              <a:t>Presupuesto General del Distrito 2020</a:t>
            </a:r>
          </a:p>
        </p:txBody>
      </p:sp>
      <p:sp>
        <p:nvSpPr>
          <p:cNvPr id="10" name="CuadroTexto 9">
            <a:extLst>
              <a:ext uri="{FF2B5EF4-FFF2-40B4-BE49-F238E27FC236}">
                <a16:creationId xmlns:a16="http://schemas.microsoft.com/office/drawing/2014/main" xmlns="" id="{6C491990-F1D5-4EA4-89D4-2F187FBD46D6}"/>
              </a:ext>
            </a:extLst>
          </p:cNvPr>
          <p:cNvSpPr txBox="1"/>
          <p:nvPr/>
        </p:nvSpPr>
        <p:spPr>
          <a:xfrm rot="16200000">
            <a:off x="9507740" y="3290105"/>
            <a:ext cx="4906856" cy="461665"/>
          </a:xfrm>
          <a:prstGeom prst="rect">
            <a:avLst/>
          </a:prstGeom>
          <a:noFill/>
        </p:spPr>
        <p:txBody>
          <a:bodyPr wrap="square" rtlCol="0">
            <a:spAutoFit/>
          </a:bodyPr>
          <a:lstStyle/>
          <a:p>
            <a:pPr algn="ctr"/>
            <a:r>
              <a:rPr lang="es-CO" sz="800" dirty="0">
                <a:solidFill>
                  <a:schemeClr val="bg1">
                    <a:lumMod val="50000"/>
                  </a:schemeClr>
                </a:solidFill>
                <a:latin typeface="Arial" panose="020B0604020202020204" pitchFamily="34" charset="0"/>
                <a:cs typeface="Arial" panose="020B0604020202020204" pitchFamily="34" charset="0"/>
              </a:rPr>
              <a:t>En cumplimiento de la ley 1712 de 2014, Transparencia y Derecho a la Información Pública</a:t>
            </a:r>
          </a:p>
          <a:p>
            <a:pPr algn="ctr"/>
            <a:r>
              <a:rPr lang="es-CO" sz="800" dirty="0">
                <a:solidFill>
                  <a:srgbClr val="FF0000"/>
                </a:solidFill>
                <a:latin typeface="Arial" panose="020B0604020202020204" pitchFamily="34" charset="0"/>
                <a:cs typeface="Arial" panose="020B0604020202020204" pitchFamily="34" charset="0"/>
              </a:rPr>
              <a:t>y </a:t>
            </a:r>
            <a:r>
              <a:rPr lang="es-ES" sz="800" dirty="0">
                <a:solidFill>
                  <a:srgbClr val="FF0000"/>
                </a:solidFill>
                <a:latin typeface="Arial" panose="020B0604020202020204" pitchFamily="34" charset="0"/>
                <a:cs typeface="Arial" panose="020B0604020202020204" pitchFamily="34" charset="0"/>
              </a:rPr>
              <a:t>la Ley 1757 de 2015 de Participación Democrática</a:t>
            </a:r>
            <a:endParaRPr lang="es-ES_tradnl" sz="800" dirty="0">
              <a:solidFill>
                <a:srgbClr val="FF0000"/>
              </a:solidFill>
              <a:latin typeface="Arial" panose="020B0604020202020204" pitchFamily="34" charset="0"/>
              <a:cs typeface="Arial" panose="020B0604020202020204" pitchFamily="34" charset="0"/>
            </a:endParaRPr>
          </a:p>
          <a:p>
            <a:pPr algn="ctr"/>
            <a:endParaRPr lang="es-CO" sz="8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4984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redondeado 8">
            <a:extLst>
              <a:ext uri="{FF2B5EF4-FFF2-40B4-BE49-F238E27FC236}">
                <a16:creationId xmlns:a16="http://schemas.microsoft.com/office/drawing/2014/main" xmlns="" id="{93D3D326-D8DC-9645-B98D-0FC48CB73984}"/>
              </a:ext>
            </a:extLst>
          </p:cNvPr>
          <p:cNvSpPr/>
          <p:nvPr/>
        </p:nvSpPr>
        <p:spPr>
          <a:xfrm>
            <a:off x="0" y="419810"/>
            <a:ext cx="10119360" cy="647700"/>
          </a:xfrm>
          <a:prstGeom prst="roundRect">
            <a:avLst>
              <a:gd name="adj" fmla="val 1764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600" dirty="0"/>
              <a:t>EVALUACIÓN DEL PLAN DE DESARROLLO DISTRITAL</a:t>
            </a:r>
          </a:p>
        </p:txBody>
      </p:sp>
      <p:sp>
        <p:nvSpPr>
          <p:cNvPr id="18" name="CuadroTexto 17">
            <a:extLst>
              <a:ext uri="{FF2B5EF4-FFF2-40B4-BE49-F238E27FC236}">
                <a16:creationId xmlns:a16="http://schemas.microsoft.com/office/drawing/2014/main" xmlns="" id="{625F987C-C808-7847-B63E-DE7D93D398C5}"/>
              </a:ext>
            </a:extLst>
          </p:cNvPr>
          <p:cNvSpPr txBox="1"/>
          <p:nvPr/>
        </p:nvSpPr>
        <p:spPr>
          <a:xfrm>
            <a:off x="110133" y="1206731"/>
            <a:ext cx="10009227" cy="830997"/>
          </a:xfrm>
          <a:prstGeom prst="rect">
            <a:avLst/>
          </a:prstGeom>
          <a:solidFill>
            <a:schemeClr val="accent2">
              <a:lumMod val="20000"/>
              <a:lumOff val="80000"/>
            </a:schemeClr>
          </a:solidFill>
        </p:spPr>
        <p:txBody>
          <a:bodyPr wrap="square" rtlCol="0">
            <a:spAutoFit/>
          </a:bodyPr>
          <a:lstStyle/>
          <a:p>
            <a:r>
              <a:rPr lang="es-CO" sz="2400" b="1" dirty="0">
                <a:latin typeface="Arial" panose="020B0604020202020204" pitchFamily="34" charset="0"/>
                <a:cs typeface="Arial" panose="020B0604020202020204" pitchFamily="34" charset="0"/>
              </a:rPr>
              <a:t>PLAN DE DESARROLLO D.C., 2016 – 2020 Bogotá Mejor para Todos</a:t>
            </a:r>
          </a:p>
        </p:txBody>
      </p:sp>
      <p:pic>
        <p:nvPicPr>
          <p:cNvPr id="36" name="Imagen 35">
            <a:extLst>
              <a:ext uri="{FF2B5EF4-FFF2-40B4-BE49-F238E27FC236}">
                <a16:creationId xmlns:a16="http://schemas.microsoft.com/office/drawing/2014/main" xmlns="" id="{F0A156ED-0E98-6047-8F4D-CCB1FBBD1DD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724"/>
          <a:stretch/>
        </p:blipFill>
        <p:spPr>
          <a:xfrm>
            <a:off x="217710" y="6080933"/>
            <a:ext cx="5477925" cy="703619"/>
          </a:xfrm>
          <a:prstGeom prst="rect">
            <a:avLst/>
          </a:prstGeom>
        </p:spPr>
      </p:pic>
      <p:pic>
        <p:nvPicPr>
          <p:cNvPr id="6" name="Imagen 5"/>
          <p:cNvPicPr>
            <a:picLocks noChangeAspect="1"/>
          </p:cNvPicPr>
          <p:nvPr/>
        </p:nvPicPr>
        <p:blipFill rotWithShape="1">
          <a:blip r:embed="rId4" cstate="print">
            <a:extLst>
              <a:ext uri="{28A0092B-C50C-407E-A947-70E740481C1C}">
                <a14:useLocalDpi xmlns:a14="http://schemas.microsoft.com/office/drawing/2010/main" val="0"/>
              </a:ext>
            </a:extLst>
          </a:blip>
          <a:srcRect t="21388" r="15952" b="1"/>
          <a:stretch/>
        </p:blipFill>
        <p:spPr>
          <a:xfrm>
            <a:off x="0" y="2311459"/>
            <a:ext cx="3999458" cy="2964360"/>
          </a:xfrm>
          <a:prstGeom prst="ellipse">
            <a:avLst/>
          </a:prstGeom>
          <a:ln w="63500" cap="rnd">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graphicFrame>
        <p:nvGraphicFramePr>
          <p:cNvPr id="2" name="Tabla 1">
            <a:extLst>
              <a:ext uri="{FF2B5EF4-FFF2-40B4-BE49-F238E27FC236}">
                <a16:creationId xmlns:a16="http://schemas.microsoft.com/office/drawing/2014/main" xmlns="" id="{6096E9E7-12E7-491E-A561-B96ED5F5ECF0}"/>
              </a:ext>
            </a:extLst>
          </p:cNvPr>
          <p:cNvGraphicFramePr>
            <a:graphicFrameLocks noGrp="1"/>
          </p:cNvGraphicFramePr>
          <p:nvPr>
            <p:extLst/>
          </p:nvPr>
        </p:nvGraphicFramePr>
        <p:xfrm>
          <a:off x="3630966" y="2311459"/>
          <a:ext cx="7892248" cy="3603918"/>
        </p:xfrm>
        <a:graphic>
          <a:graphicData uri="http://schemas.openxmlformats.org/drawingml/2006/table">
            <a:tbl>
              <a:tblPr/>
              <a:tblGrid>
                <a:gridCol w="1973062">
                  <a:extLst>
                    <a:ext uri="{9D8B030D-6E8A-4147-A177-3AD203B41FA5}">
                      <a16:colId xmlns:a16="http://schemas.microsoft.com/office/drawing/2014/main" xmlns="" val="1348324252"/>
                    </a:ext>
                  </a:extLst>
                </a:gridCol>
                <a:gridCol w="1973062">
                  <a:extLst>
                    <a:ext uri="{9D8B030D-6E8A-4147-A177-3AD203B41FA5}">
                      <a16:colId xmlns:a16="http://schemas.microsoft.com/office/drawing/2014/main" xmlns="" val="3358477715"/>
                    </a:ext>
                  </a:extLst>
                </a:gridCol>
                <a:gridCol w="1973062">
                  <a:extLst>
                    <a:ext uri="{9D8B030D-6E8A-4147-A177-3AD203B41FA5}">
                      <a16:colId xmlns:a16="http://schemas.microsoft.com/office/drawing/2014/main" xmlns="" val="1029419507"/>
                    </a:ext>
                  </a:extLst>
                </a:gridCol>
                <a:gridCol w="1973062">
                  <a:extLst>
                    <a:ext uri="{9D8B030D-6E8A-4147-A177-3AD203B41FA5}">
                      <a16:colId xmlns:a16="http://schemas.microsoft.com/office/drawing/2014/main" xmlns="" val="169124878"/>
                    </a:ext>
                  </a:extLst>
                </a:gridCol>
              </a:tblGrid>
              <a:tr h="1177465">
                <a:tc>
                  <a:txBody>
                    <a:bodyPr/>
                    <a:lstStyle/>
                    <a:p>
                      <a:pPr algn="ctr" fontAlgn="ctr"/>
                      <a:r>
                        <a:rPr lang="es-CO" sz="2000" b="1" i="0" u="none" strike="noStrike" dirty="0">
                          <a:solidFill>
                            <a:srgbClr val="000000"/>
                          </a:solidFill>
                          <a:effectLst/>
                          <a:latin typeface="arial" panose="020B0604020202020204" pitchFamily="34" charset="0"/>
                        </a:rPr>
                        <a:t>Período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s-CO" sz="2000" b="1" i="0" u="none" strike="noStrike" dirty="0">
                          <a:solidFill>
                            <a:srgbClr val="000000"/>
                          </a:solidFill>
                          <a:effectLst/>
                          <a:latin typeface="arial" panose="020B0604020202020204" pitchFamily="34" charset="0"/>
                        </a:rPr>
                        <a:t> Presupuesto Programado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s-CO" sz="2000" b="1" i="0" u="none" strike="noStrike" dirty="0">
                          <a:solidFill>
                            <a:srgbClr val="000000"/>
                          </a:solidFill>
                          <a:effectLst/>
                          <a:latin typeface="arial" panose="020B0604020202020204" pitchFamily="34" charset="0"/>
                        </a:rPr>
                        <a:t> Total Ejecutado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ctr" fontAlgn="ctr"/>
                      <a:r>
                        <a:rPr lang="es-CO" sz="2000" b="1" i="0" u="none" strike="noStrike" dirty="0">
                          <a:solidFill>
                            <a:srgbClr val="000000"/>
                          </a:solidFill>
                          <a:effectLst/>
                          <a:latin typeface="arial" panose="020B0604020202020204" pitchFamily="34" charset="0"/>
                        </a:rPr>
                        <a:t> % Ejecución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xmlns="" val="4208977020"/>
                  </a:ext>
                </a:extLst>
              </a:tr>
              <a:tr h="736847">
                <a:tc>
                  <a:txBody>
                    <a:bodyPr/>
                    <a:lstStyle/>
                    <a:p>
                      <a:pPr algn="ctr" fontAlgn="b"/>
                      <a:r>
                        <a:rPr lang="es-CO" sz="2000" b="0" i="0" u="none" strike="noStrike" dirty="0">
                          <a:solidFill>
                            <a:srgbClr val="000000"/>
                          </a:solidFill>
                          <a:effectLst/>
                          <a:latin typeface="arial" panose="020B0604020202020204" pitchFamily="34" charset="0"/>
                        </a:rPr>
                        <a:t>2020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2000" b="0" i="0" u="none" strike="noStrike" dirty="0">
                          <a:solidFill>
                            <a:srgbClr val="000000"/>
                          </a:solidFill>
                          <a:effectLst/>
                          <a:latin typeface="arial" panose="020B0604020202020204" pitchFamily="34" charset="0"/>
                        </a:rPr>
                        <a:t>   </a:t>
                      </a:r>
                      <a:r>
                        <a:rPr lang="es-CO" sz="2000" b="0" i="0" u="none" strike="noStrike" dirty="0" smtClean="0">
                          <a:solidFill>
                            <a:srgbClr val="000000"/>
                          </a:solidFill>
                          <a:effectLst/>
                          <a:latin typeface="arial" panose="020B0604020202020204" pitchFamily="34" charset="0"/>
                        </a:rPr>
                        <a:t>9.376.960 </a:t>
                      </a:r>
                      <a:endParaRPr lang="es-CO" sz="20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2000" b="0" i="0" u="none" strike="noStrike" dirty="0">
                          <a:solidFill>
                            <a:srgbClr val="000000"/>
                          </a:solidFill>
                          <a:effectLst/>
                          <a:latin typeface="arial" panose="020B0604020202020204" pitchFamily="34" charset="0"/>
                        </a:rPr>
                        <a:t>   </a:t>
                      </a:r>
                      <a:r>
                        <a:rPr lang="es-CO" sz="2000" b="0" i="0" u="none" strike="noStrike" dirty="0" smtClean="0">
                          <a:solidFill>
                            <a:srgbClr val="000000"/>
                          </a:solidFill>
                          <a:effectLst/>
                          <a:latin typeface="arial" panose="020B0604020202020204" pitchFamily="34" charset="0"/>
                        </a:rPr>
                        <a:t>8.878.197 </a:t>
                      </a:r>
                      <a:endParaRPr lang="es-CO" sz="20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2000" b="0" i="0" u="none" strike="noStrike" dirty="0" smtClean="0">
                          <a:solidFill>
                            <a:srgbClr val="000000"/>
                          </a:solidFill>
                          <a:effectLst/>
                          <a:latin typeface="arial" panose="020B0604020202020204" pitchFamily="34" charset="0"/>
                        </a:rPr>
                        <a:t>94,7%</a:t>
                      </a:r>
                      <a:endParaRPr lang="es-CO" sz="2000" b="0" i="0" u="none" strike="noStrike" dirty="0">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15690728"/>
                  </a:ext>
                </a:extLst>
              </a:tr>
              <a:tr h="798990">
                <a:tc>
                  <a:txBody>
                    <a:bodyPr/>
                    <a:lstStyle/>
                    <a:p>
                      <a:pPr algn="ctr" fontAlgn="b"/>
                      <a:r>
                        <a:rPr lang="es-CO" sz="2000" b="0" i="0" u="none" strike="noStrike">
                          <a:solidFill>
                            <a:srgbClr val="000000"/>
                          </a:solidFill>
                          <a:effectLst/>
                          <a:latin typeface="arial" panose="020B0604020202020204" pitchFamily="34" charset="0"/>
                        </a:rPr>
                        <a:t>2016-2019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2000" b="0" i="0" u="none" strike="noStrike" dirty="0">
                          <a:solidFill>
                            <a:srgbClr val="000000"/>
                          </a:solidFill>
                          <a:effectLst/>
                          <a:latin typeface="arial" panose="020B0604020202020204" pitchFamily="34" charset="0"/>
                        </a:rPr>
                        <a:t>  57.598.550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2000" b="0" i="0" u="none" strike="noStrike" dirty="0">
                          <a:solidFill>
                            <a:srgbClr val="000000"/>
                          </a:solidFill>
                          <a:effectLst/>
                          <a:latin typeface="arial" panose="020B0604020202020204" pitchFamily="34" charset="0"/>
                        </a:rPr>
                        <a:t>  48.991.814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2000" b="0" i="0" u="none" strike="noStrike" dirty="0">
                          <a:solidFill>
                            <a:srgbClr val="000000"/>
                          </a:solidFill>
                          <a:effectLst/>
                          <a:latin typeface="arial" panose="020B0604020202020204" pitchFamily="34" charset="0"/>
                        </a:rPr>
                        <a:t>85,1%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66221669"/>
                  </a:ext>
                </a:extLst>
              </a:tr>
              <a:tr h="890616">
                <a:tc gridSpan="4">
                  <a:txBody>
                    <a:bodyPr/>
                    <a:lstStyle/>
                    <a:p>
                      <a:pPr algn="l" fontAlgn="ctr"/>
                      <a:r>
                        <a:rPr lang="es-MX" sz="1800" b="0" i="0" u="none" strike="noStrike" dirty="0">
                          <a:solidFill>
                            <a:srgbClr val="000000"/>
                          </a:solidFill>
                          <a:effectLst/>
                          <a:latin typeface="arial" panose="020B0604020202020204" pitchFamily="34" charset="0"/>
                        </a:rPr>
                        <a:t>(*) Cifras 2016 a 2019 con corte a diciembre 31 y 2020 con corte a septiembre.</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xmlns="" val="1491723217"/>
                  </a:ext>
                </a:extLst>
              </a:tr>
            </a:tbl>
          </a:graphicData>
        </a:graphic>
      </p:graphicFrame>
      <p:sp>
        <p:nvSpPr>
          <p:cNvPr id="8" name="CuadroTexto 7">
            <a:extLst>
              <a:ext uri="{FF2B5EF4-FFF2-40B4-BE49-F238E27FC236}">
                <a16:creationId xmlns:a16="http://schemas.microsoft.com/office/drawing/2014/main" xmlns="" id="{6C491990-F1D5-4EA4-89D4-2F187FBD46D6}"/>
              </a:ext>
            </a:extLst>
          </p:cNvPr>
          <p:cNvSpPr txBox="1"/>
          <p:nvPr/>
        </p:nvSpPr>
        <p:spPr>
          <a:xfrm rot="16200000">
            <a:off x="9507740" y="3290105"/>
            <a:ext cx="4906856" cy="461665"/>
          </a:xfrm>
          <a:prstGeom prst="rect">
            <a:avLst/>
          </a:prstGeom>
          <a:noFill/>
        </p:spPr>
        <p:txBody>
          <a:bodyPr wrap="square" rtlCol="0">
            <a:spAutoFit/>
          </a:bodyPr>
          <a:lstStyle/>
          <a:p>
            <a:pPr algn="ctr"/>
            <a:r>
              <a:rPr lang="es-CO" sz="800" dirty="0">
                <a:solidFill>
                  <a:schemeClr val="bg1">
                    <a:lumMod val="50000"/>
                  </a:schemeClr>
                </a:solidFill>
                <a:latin typeface="Arial" panose="020B0604020202020204" pitchFamily="34" charset="0"/>
                <a:cs typeface="Arial" panose="020B0604020202020204" pitchFamily="34" charset="0"/>
              </a:rPr>
              <a:t>En cumplimiento de la ley 1712 de 2014, Transparencia y Derecho a la Información Pública</a:t>
            </a:r>
          </a:p>
          <a:p>
            <a:pPr algn="ctr"/>
            <a:r>
              <a:rPr lang="es-CO" sz="800" dirty="0">
                <a:solidFill>
                  <a:srgbClr val="FF0000"/>
                </a:solidFill>
                <a:latin typeface="Arial" panose="020B0604020202020204" pitchFamily="34" charset="0"/>
                <a:cs typeface="Arial" panose="020B0604020202020204" pitchFamily="34" charset="0"/>
              </a:rPr>
              <a:t>y </a:t>
            </a:r>
            <a:r>
              <a:rPr lang="es-ES" sz="800" dirty="0">
                <a:solidFill>
                  <a:srgbClr val="FF0000"/>
                </a:solidFill>
                <a:latin typeface="Arial" panose="020B0604020202020204" pitchFamily="34" charset="0"/>
                <a:cs typeface="Arial" panose="020B0604020202020204" pitchFamily="34" charset="0"/>
              </a:rPr>
              <a:t>la Ley 1757 de 2015 de Participación Democrática</a:t>
            </a:r>
            <a:endParaRPr lang="es-ES_tradnl" sz="800" dirty="0">
              <a:solidFill>
                <a:srgbClr val="FF0000"/>
              </a:solidFill>
              <a:latin typeface="Arial" panose="020B0604020202020204" pitchFamily="34" charset="0"/>
              <a:cs typeface="Arial" panose="020B0604020202020204" pitchFamily="34" charset="0"/>
            </a:endParaRPr>
          </a:p>
          <a:p>
            <a:pPr algn="ctr"/>
            <a:endParaRPr lang="es-CO" sz="8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6699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redondeado 8">
            <a:extLst>
              <a:ext uri="{FF2B5EF4-FFF2-40B4-BE49-F238E27FC236}">
                <a16:creationId xmlns:a16="http://schemas.microsoft.com/office/drawing/2014/main" xmlns="" id="{93D3D326-D8DC-9645-B98D-0FC48CB73984}"/>
              </a:ext>
            </a:extLst>
          </p:cNvPr>
          <p:cNvSpPr/>
          <p:nvPr/>
        </p:nvSpPr>
        <p:spPr>
          <a:xfrm>
            <a:off x="0" y="287048"/>
            <a:ext cx="10721788" cy="647700"/>
          </a:xfrm>
          <a:prstGeom prst="roundRect">
            <a:avLst>
              <a:gd name="adj" fmla="val 1764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36" name="Imagen 35">
            <a:extLst>
              <a:ext uri="{FF2B5EF4-FFF2-40B4-BE49-F238E27FC236}">
                <a16:creationId xmlns:a16="http://schemas.microsoft.com/office/drawing/2014/main" xmlns="" id="{F0A156ED-0E98-6047-8F4D-CCB1FBBD1DD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724"/>
          <a:stretch/>
        </p:blipFill>
        <p:spPr>
          <a:xfrm>
            <a:off x="217710" y="6080933"/>
            <a:ext cx="5477925" cy="703619"/>
          </a:xfrm>
          <a:prstGeom prst="rect">
            <a:avLst/>
          </a:prstGeom>
        </p:spPr>
      </p:pic>
      <p:sp>
        <p:nvSpPr>
          <p:cNvPr id="10" name="CuadroTexto 10">
            <a:extLst>
              <a:ext uri="{FF2B5EF4-FFF2-40B4-BE49-F238E27FC236}">
                <a16:creationId xmlns:a16="http://schemas.microsoft.com/office/drawing/2014/main" xmlns="" id="{2E8B00A7-BA94-44BF-9288-D3A160FEFA21}"/>
              </a:ext>
            </a:extLst>
          </p:cNvPr>
          <p:cNvSpPr txBox="1"/>
          <p:nvPr/>
        </p:nvSpPr>
        <p:spPr>
          <a:xfrm>
            <a:off x="3712191" y="2113148"/>
            <a:ext cx="7598262" cy="3820918"/>
          </a:xfrm>
          <a:prstGeom prst="rect">
            <a:avLst/>
          </a:prstGeom>
          <a:noFill/>
        </p:spPr>
        <p:txBody>
          <a:bodyPr wrap="square">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0" indent="-285750" algn="just" fontAlgn="base">
              <a:lnSpc>
                <a:spcPct val="107000"/>
              </a:lnSpc>
              <a:spcAft>
                <a:spcPts val="800"/>
              </a:spcAft>
              <a:buFont typeface="Wingdings" panose="05000000000000000000" pitchFamily="2" charset="2"/>
              <a:buChar char="v"/>
            </a:pPr>
            <a:r>
              <a:rPr lang="es-AR" dirty="0">
                <a:solidFill>
                  <a:srgbClr val="000000"/>
                </a:solidFill>
                <a:effectLst/>
                <a:latin typeface="Arial" panose="020B0604020202020204" pitchFamily="34" charset="0"/>
                <a:ea typeface="Calibri" panose="020F0502020204030204" pitchFamily="34" charset="0"/>
                <a:cs typeface="Arial" panose="020B0604020202020204" pitchFamily="34" charset="0"/>
              </a:rPr>
              <a:t>El </a:t>
            </a:r>
            <a:r>
              <a:rPr lang="es-CO" dirty="0">
                <a:solidFill>
                  <a:srgbClr val="000000"/>
                </a:solidFill>
                <a:effectLst/>
                <a:latin typeface="Arial" panose="020B0604020202020204" pitchFamily="34" charset="0"/>
                <a:ea typeface="Calibri" panose="020F0502020204030204" pitchFamily="34" charset="0"/>
                <a:cs typeface="Arial" panose="020B0604020202020204" pitchFamily="34" charset="0"/>
              </a:rPr>
              <a:t>Relleno Sanitario Doña Juana –RSDJ-, no se encuentra priorizado.</a:t>
            </a:r>
          </a:p>
          <a:p>
            <a:pPr marL="285750" indent="-285750" algn="just" fontAlgn="base">
              <a:lnSpc>
                <a:spcPct val="107000"/>
              </a:lnSpc>
              <a:spcAft>
                <a:spcPts val="800"/>
              </a:spcAft>
              <a:buFont typeface="Wingdings" panose="05000000000000000000" pitchFamily="2" charset="2"/>
              <a:buChar char="v"/>
            </a:pPr>
            <a:r>
              <a:rPr lang="es-ES" dirty="0">
                <a:effectLst/>
                <a:latin typeface="Arial" panose="020B0604020202020204" pitchFamily="34" charset="0"/>
                <a:ea typeface="Times New Roman" panose="02020603050405020304" pitchFamily="18" charset="0"/>
                <a:cs typeface="Arial" panose="020B0604020202020204" pitchFamily="34" charset="0"/>
              </a:rPr>
              <a:t>No se menciona la articulación de nuevas troncales y primera línea del metro con el plan de obras. </a:t>
            </a:r>
          </a:p>
          <a:p>
            <a:pPr marL="285750" lvl="0" indent="-285750" algn="just">
              <a:lnSpc>
                <a:spcPct val="107000"/>
              </a:lnSpc>
              <a:spcAft>
                <a:spcPts val="800"/>
              </a:spcAft>
              <a:buFont typeface="Wingdings" panose="05000000000000000000" pitchFamily="2" charset="2"/>
              <a:buChar char="v"/>
            </a:pPr>
            <a:r>
              <a:rPr lang="es-CO" dirty="0">
                <a:solidFill>
                  <a:srgbClr val="000000"/>
                </a:solidFill>
                <a:effectLst/>
                <a:latin typeface="Arial" panose="020B0604020202020204" pitchFamily="34" charset="0"/>
                <a:ea typeface="Arial" panose="020B0604020202020204" pitchFamily="34" charset="0"/>
                <a:cs typeface="Arial" panose="020B0604020202020204" pitchFamily="34" charset="0"/>
              </a:rPr>
              <a:t>No se presentan soluciones al alto costo de la operación del componente zonal del SITP.</a:t>
            </a:r>
          </a:p>
          <a:p>
            <a:pPr marL="285750" lvl="0" indent="-285750" algn="just">
              <a:buFont typeface="Wingdings" panose="05000000000000000000" pitchFamily="2" charset="2"/>
              <a:buChar char="v"/>
            </a:pPr>
            <a:r>
              <a:rPr lang="es-ES" dirty="0">
                <a:latin typeface="Arial" panose="020B0604020202020204" pitchFamily="34" charset="0"/>
                <a:cs typeface="Arial" panose="020B0604020202020204" pitchFamily="34" charset="0"/>
              </a:rPr>
              <a:t>El proyecto de Plan de Desarrollo no incluyó la totalidad de propuestas conforme al programa de gobierno presentado.</a:t>
            </a:r>
            <a:endParaRPr lang="es-CO" dirty="0">
              <a:latin typeface="Arial" panose="020B0604020202020204" pitchFamily="34" charset="0"/>
              <a:cs typeface="Arial" panose="020B0604020202020204" pitchFamily="34" charset="0"/>
            </a:endParaRPr>
          </a:p>
          <a:p>
            <a:pPr marL="285750" lvl="0" indent="-285750" algn="just">
              <a:buFont typeface="Wingdings" panose="05000000000000000000" pitchFamily="2" charset="2"/>
              <a:buChar char="v"/>
            </a:pPr>
            <a:endParaRPr lang="es-CO"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v"/>
            </a:pPr>
            <a:r>
              <a:rPr lang="es-ES" dirty="0">
                <a:latin typeface="Arial" panose="020B0604020202020204" pitchFamily="34" charset="0"/>
                <a:cs typeface="Arial" panose="020B0604020202020204" pitchFamily="34" charset="0"/>
              </a:rPr>
              <a:t>La reactivación económica se sustenta en apoyos, incentivos y promoción para algunos sectores económicos de la ciudad, sin considerar la aplicación de las múltiples alternativas que existen para abordar todo el sector económico del Distrito.</a:t>
            </a:r>
          </a:p>
        </p:txBody>
      </p:sp>
      <p:sp>
        <p:nvSpPr>
          <p:cNvPr id="11" name="CuadroTexto 10"/>
          <p:cNvSpPr txBox="1"/>
          <p:nvPr/>
        </p:nvSpPr>
        <p:spPr>
          <a:xfrm>
            <a:off x="213360" y="277518"/>
            <a:ext cx="10508428" cy="584775"/>
          </a:xfrm>
          <a:prstGeom prst="rect">
            <a:avLst/>
          </a:prstGeom>
          <a:noFill/>
        </p:spPr>
        <p:txBody>
          <a:bodyPr wrap="square" rtlCol="0">
            <a:spAutoFit/>
          </a:bodyPr>
          <a:lstStyle/>
          <a:p>
            <a:r>
              <a:rPr lang="es-ES" sz="3200" b="1" dirty="0">
                <a:solidFill>
                  <a:schemeClr val="bg1"/>
                </a:solidFill>
                <a:latin typeface="Arial" panose="020B0604020202020204" pitchFamily="34" charset="0"/>
                <a:cs typeface="Arial" panose="020B0604020202020204" pitchFamily="34" charset="0"/>
              </a:rPr>
              <a:t>EVALUACIÓN PLAN DE DESARROLLO DISTRITAL</a:t>
            </a:r>
            <a:endParaRPr lang="es-CO" sz="3200" b="1" dirty="0">
              <a:solidFill>
                <a:schemeClr val="bg1"/>
              </a:solidFill>
              <a:latin typeface="Arial" panose="020B0604020202020204" pitchFamily="34" charset="0"/>
              <a:cs typeface="Arial" panose="020B0604020202020204" pitchFamily="34" charset="0"/>
            </a:endParaRPr>
          </a:p>
        </p:txBody>
      </p:sp>
      <p:sp>
        <p:nvSpPr>
          <p:cNvPr id="2" name="CuadroTexto 1">
            <a:extLst>
              <a:ext uri="{FF2B5EF4-FFF2-40B4-BE49-F238E27FC236}">
                <a16:creationId xmlns:a16="http://schemas.microsoft.com/office/drawing/2014/main" xmlns="" id="{899ED08E-4CE4-461F-8C3A-BC7CA1FEC5CA}"/>
              </a:ext>
            </a:extLst>
          </p:cNvPr>
          <p:cNvSpPr txBox="1"/>
          <p:nvPr/>
        </p:nvSpPr>
        <p:spPr>
          <a:xfrm>
            <a:off x="80817" y="1137833"/>
            <a:ext cx="10640972" cy="707886"/>
          </a:xfrm>
          <a:prstGeom prst="rect">
            <a:avLst/>
          </a:prstGeom>
          <a:solidFill>
            <a:schemeClr val="accent2">
              <a:lumMod val="20000"/>
              <a:lumOff val="80000"/>
            </a:schemeClr>
          </a:solidFill>
        </p:spPr>
        <p:txBody>
          <a:bodyPr wrap="square" rtlCol="0">
            <a:spAutoFit/>
          </a:bodyPr>
          <a:lstStyle/>
          <a:p>
            <a:pPr algn="just"/>
            <a:r>
              <a:rPr lang="es-CO" sz="2000" b="1" dirty="0">
                <a:latin typeface="Arial" panose="020B0604020202020204" pitchFamily="34" charset="0"/>
                <a:cs typeface="Arial" panose="020B0604020202020204" pitchFamily="34" charset="0"/>
              </a:rPr>
              <a:t>En el mes de mayo la Contraloría de Bogotá se pronunció sobre el proyecto de PDD presentado al Concejo de Bogotá por la Actual  Administración</a:t>
            </a:r>
          </a:p>
        </p:txBody>
      </p:sp>
      <p:pic>
        <p:nvPicPr>
          <p:cNvPr id="4" name="Imagen 3">
            <a:extLst>
              <a:ext uri="{FF2B5EF4-FFF2-40B4-BE49-F238E27FC236}">
                <a16:creationId xmlns:a16="http://schemas.microsoft.com/office/drawing/2014/main" xmlns="" id="{9E52FB2C-6F81-4402-A591-DA64885E31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16" y="2875987"/>
            <a:ext cx="3439963" cy="2297788"/>
          </a:xfrm>
          <a:prstGeom prst="rect">
            <a:avLst/>
          </a:prstGeom>
        </p:spPr>
      </p:pic>
      <p:sp>
        <p:nvSpPr>
          <p:cNvPr id="12" name="CuadroTexto 11">
            <a:extLst>
              <a:ext uri="{FF2B5EF4-FFF2-40B4-BE49-F238E27FC236}">
                <a16:creationId xmlns:a16="http://schemas.microsoft.com/office/drawing/2014/main" xmlns="" id="{6C491990-F1D5-4EA4-89D4-2F187FBD46D6}"/>
              </a:ext>
            </a:extLst>
          </p:cNvPr>
          <p:cNvSpPr txBox="1"/>
          <p:nvPr/>
        </p:nvSpPr>
        <p:spPr>
          <a:xfrm rot="16200000">
            <a:off x="9507740" y="3290105"/>
            <a:ext cx="4906856" cy="461665"/>
          </a:xfrm>
          <a:prstGeom prst="rect">
            <a:avLst/>
          </a:prstGeom>
          <a:noFill/>
        </p:spPr>
        <p:txBody>
          <a:bodyPr wrap="square" rtlCol="0">
            <a:spAutoFit/>
          </a:bodyPr>
          <a:lstStyle/>
          <a:p>
            <a:pPr algn="ctr"/>
            <a:r>
              <a:rPr lang="es-CO" sz="800" dirty="0">
                <a:solidFill>
                  <a:schemeClr val="bg1">
                    <a:lumMod val="50000"/>
                  </a:schemeClr>
                </a:solidFill>
                <a:latin typeface="Arial" panose="020B0604020202020204" pitchFamily="34" charset="0"/>
                <a:cs typeface="Arial" panose="020B0604020202020204" pitchFamily="34" charset="0"/>
              </a:rPr>
              <a:t>En cumplimiento de la ley 1712 de 2014, Transparencia y Derecho a la Información Pública</a:t>
            </a:r>
          </a:p>
          <a:p>
            <a:pPr algn="ctr"/>
            <a:r>
              <a:rPr lang="es-CO" sz="800" dirty="0">
                <a:solidFill>
                  <a:srgbClr val="FF0000"/>
                </a:solidFill>
                <a:latin typeface="Arial" panose="020B0604020202020204" pitchFamily="34" charset="0"/>
                <a:cs typeface="Arial" panose="020B0604020202020204" pitchFamily="34" charset="0"/>
              </a:rPr>
              <a:t>y </a:t>
            </a:r>
            <a:r>
              <a:rPr lang="es-ES" sz="800" dirty="0">
                <a:solidFill>
                  <a:srgbClr val="FF0000"/>
                </a:solidFill>
                <a:latin typeface="Arial" panose="020B0604020202020204" pitchFamily="34" charset="0"/>
                <a:cs typeface="Arial" panose="020B0604020202020204" pitchFamily="34" charset="0"/>
              </a:rPr>
              <a:t>la Ley 1757 de 2015 de Participación Democrática</a:t>
            </a:r>
            <a:endParaRPr lang="es-ES_tradnl" sz="800" dirty="0">
              <a:solidFill>
                <a:srgbClr val="FF0000"/>
              </a:solidFill>
              <a:latin typeface="Arial" panose="020B0604020202020204" pitchFamily="34" charset="0"/>
              <a:cs typeface="Arial" panose="020B0604020202020204" pitchFamily="34" charset="0"/>
            </a:endParaRPr>
          </a:p>
          <a:p>
            <a:pPr algn="ctr"/>
            <a:endParaRPr lang="es-CO" sz="8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3882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redondeado 8">
            <a:extLst>
              <a:ext uri="{FF2B5EF4-FFF2-40B4-BE49-F238E27FC236}">
                <a16:creationId xmlns:a16="http://schemas.microsoft.com/office/drawing/2014/main" xmlns="" id="{93D3D326-D8DC-9645-B98D-0FC48CB73984}"/>
              </a:ext>
            </a:extLst>
          </p:cNvPr>
          <p:cNvSpPr/>
          <p:nvPr/>
        </p:nvSpPr>
        <p:spPr>
          <a:xfrm>
            <a:off x="0" y="419810"/>
            <a:ext cx="10119360" cy="647700"/>
          </a:xfrm>
          <a:prstGeom prst="roundRect">
            <a:avLst>
              <a:gd name="adj" fmla="val 1764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000" dirty="0"/>
          </a:p>
        </p:txBody>
      </p:sp>
      <p:pic>
        <p:nvPicPr>
          <p:cNvPr id="36" name="Imagen 35">
            <a:extLst>
              <a:ext uri="{FF2B5EF4-FFF2-40B4-BE49-F238E27FC236}">
                <a16:creationId xmlns:a16="http://schemas.microsoft.com/office/drawing/2014/main" xmlns="" id="{F0A156ED-0E98-6047-8F4D-CCB1FBBD1DD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724"/>
          <a:stretch/>
        </p:blipFill>
        <p:spPr>
          <a:xfrm>
            <a:off x="217710" y="6080933"/>
            <a:ext cx="5477925" cy="703619"/>
          </a:xfrm>
          <a:prstGeom prst="rect">
            <a:avLst/>
          </a:prstGeom>
        </p:spPr>
      </p:pic>
      <p:sp>
        <p:nvSpPr>
          <p:cNvPr id="10" name="CuadroTexto 9">
            <a:extLst>
              <a:ext uri="{FF2B5EF4-FFF2-40B4-BE49-F238E27FC236}">
                <a16:creationId xmlns:a16="http://schemas.microsoft.com/office/drawing/2014/main" xmlns="" id="{AA1FDFAF-95C2-4120-B193-F78E4B03257C}"/>
              </a:ext>
            </a:extLst>
          </p:cNvPr>
          <p:cNvSpPr txBox="1"/>
          <p:nvPr/>
        </p:nvSpPr>
        <p:spPr>
          <a:xfrm>
            <a:off x="3758172" y="1596270"/>
            <a:ext cx="7515242" cy="4225452"/>
          </a:xfrm>
          <a:prstGeom prst="rect">
            <a:avLst/>
          </a:prstGeom>
          <a:noFill/>
        </p:spPr>
        <p:txBody>
          <a:bodyPr wrap="square">
            <a:spAutoFit/>
          </a:bodyPr>
          <a:lstStyle/>
          <a:p>
            <a:pPr marL="285750" indent="-285750" algn="just">
              <a:lnSpc>
                <a:spcPct val="107000"/>
              </a:lnSpc>
              <a:spcAft>
                <a:spcPts val="800"/>
              </a:spcAft>
              <a:buFont typeface="Wingdings" panose="05000000000000000000" pitchFamily="2" charset="2"/>
              <a:buChar char="v"/>
            </a:pPr>
            <a:r>
              <a:rPr lang="es-CO" sz="2000" dirty="0">
                <a:effectLst/>
                <a:latin typeface="Arial" panose="020B0604020202020204" pitchFamily="34" charset="0"/>
                <a:ea typeface="Arial" panose="020B0604020202020204" pitchFamily="34" charset="0"/>
                <a:cs typeface="Arial" panose="020B0604020202020204" pitchFamily="34" charset="0"/>
              </a:rPr>
              <a:t>Las cifras de la estrategia financiera con recursos por $109.283.563 millones, muestran un crecimiento en precios constantes de 2020 del 0,57% ($622.467 millones) frente al plan anterior. </a:t>
            </a:r>
            <a:endParaRPr lang="es-CO" sz="2000" dirty="0" smtClean="0">
              <a:effectLst/>
              <a:latin typeface="Arial" panose="020B0604020202020204" pitchFamily="34" charset="0"/>
              <a:ea typeface="Arial" panose="020B0604020202020204" pitchFamily="34" charset="0"/>
              <a:cs typeface="Arial" panose="020B0604020202020204" pitchFamily="34" charset="0"/>
            </a:endParaRPr>
          </a:p>
          <a:p>
            <a:pPr marL="285750" indent="-285750" algn="just">
              <a:lnSpc>
                <a:spcPct val="107000"/>
              </a:lnSpc>
              <a:spcAft>
                <a:spcPts val="800"/>
              </a:spcAft>
              <a:buFont typeface="Wingdings" panose="05000000000000000000" pitchFamily="2" charset="2"/>
              <a:buChar char="v"/>
            </a:pPr>
            <a:r>
              <a:rPr lang="es-CO" sz="2000" dirty="0" smtClean="0">
                <a:effectLst/>
                <a:latin typeface="Arial" panose="020B0604020202020204" pitchFamily="34" charset="0"/>
                <a:ea typeface="Arial" panose="020B0604020202020204" pitchFamily="34" charset="0"/>
                <a:cs typeface="Arial" panose="020B0604020202020204" pitchFamily="34" charset="0"/>
              </a:rPr>
              <a:t>La </a:t>
            </a:r>
            <a:r>
              <a:rPr lang="es-CO" sz="2000" dirty="0">
                <a:effectLst/>
                <a:latin typeface="Arial" panose="020B0604020202020204" pitchFamily="34" charset="0"/>
                <a:ea typeface="Arial" panose="020B0604020202020204" pitchFamily="34" charset="0"/>
                <a:cs typeface="Arial" panose="020B0604020202020204" pitchFamily="34" charset="0"/>
              </a:rPr>
              <a:t>economía Nacional y la de Bogotá están afectadas por la </a:t>
            </a:r>
            <a:r>
              <a:rPr lang="es-CO" sz="2000" dirty="0">
                <a:latin typeface="Arial" panose="020B0604020202020204" pitchFamily="34" charset="0"/>
                <a:ea typeface="Arial" panose="020B0604020202020204" pitchFamily="34" charset="0"/>
                <a:cs typeface="Arial" panose="020B0604020202020204" pitchFamily="34" charset="0"/>
              </a:rPr>
              <a:t>actual </a:t>
            </a:r>
            <a:r>
              <a:rPr lang="es-CO" sz="2000" dirty="0">
                <a:effectLst/>
                <a:latin typeface="Arial" panose="020B0604020202020204" pitchFamily="34" charset="0"/>
                <a:ea typeface="Arial" panose="020B0604020202020204" pitchFamily="34" charset="0"/>
                <a:cs typeface="Arial" panose="020B0604020202020204" pitchFamily="34" charset="0"/>
              </a:rPr>
              <a:t>crisi</a:t>
            </a:r>
            <a:r>
              <a:rPr lang="es-CO" sz="2000" dirty="0">
                <a:latin typeface="Arial" panose="020B0604020202020204" pitchFamily="34" charset="0"/>
                <a:ea typeface="Arial" panose="020B0604020202020204" pitchFamily="34" charset="0"/>
                <a:cs typeface="Arial" panose="020B0604020202020204" pitchFamily="34" charset="0"/>
              </a:rPr>
              <a:t>s sanitaria </a:t>
            </a:r>
            <a:r>
              <a:rPr lang="es-CO" sz="2000" dirty="0">
                <a:effectLst/>
                <a:latin typeface="Arial" panose="020B0604020202020204" pitchFamily="34" charset="0"/>
                <a:ea typeface="Arial" panose="020B0604020202020204" pitchFamily="34" charset="0"/>
                <a:cs typeface="Arial" panose="020B0604020202020204" pitchFamily="34" charset="0"/>
              </a:rPr>
              <a:t>que puede limitar la consecución de recursos, sin desconocer que el monto calculado parte desfinanciado en $18.605.159 millones.</a:t>
            </a:r>
          </a:p>
          <a:p>
            <a:pPr marL="285750" indent="-285750" algn="just">
              <a:lnSpc>
                <a:spcPct val="107000"/>
              </a:lnSpc>
              <a:spcAft>
                <a:spcPts val="800"/>
              </a:spcAft>
              <a:buFont typeface="Wingdings" panose="05000000000000000000" pitchFamily="2" charset="2"/>
              <a:buChar char="v"/>
            </a:pPr>
            <a:r>
              <a:rPr lang="es-CO" sz="2000" dirty="0" smtClean="0">
                <a:effectLst/>
                <a:latin typeface="Arial" panose="020B0604020202020204" pitchFamily="34" charset="0"/>
                <a:ea typeface="Calibri" panose="020F0502020204030204" pitchFamily="34" charset="0"/>
                <a:cs typeface="Arial" panose="020B0604020202020204" pitchFamily="34" charset="0"/>
              </a:rPr>
              <a:t>Ante </a:t>
            </a:r>
            <a:r>
              <a:rPr lang="es-CO" sz="2000" dirty="0">
                <a:effectLst/>
                <a:latin typeface="Arial" panose="020B0604020202020204" pitchFamily="34" charset="0"/>
                <a:ea typeface="Calibri" panose="020F0502020204030204" pitchFamily="34" charset="0"/>
                <a:cs typeface="Arial" panose="020B0604020202020204" pitchFamily="34" charset="0"/>
              </a:rPr>
              <a:t>la alta inflexibilidad del 53% y recurrencia del 75% del presupuesto distrital, el proyecto de acuerdo no propone estrategias para fortalecer el espacio fiscal</a:t>
            </a:r>
            <a:r>
              <a:rPr lang="es-CO" sz="2000" dirty="0">
                <a:latin typeface="Arial" panose="020B0604020202020204" pitchFamily="34" charset="0"/>
                <a:ea typeface="Calibri" panose="020F0502020204030204" pitchFamily="34" charset="0"/>
                <a:cs typeface="Arial" panose="020B0604020202020204" pitchFamily="34" charset="0"/>
              </a:rPr>
              <a:t> que</a:t>
            </a:r>
            <a:r>
              <a:rPr lang="es-CO" sz="2000" dirty="0">
                <a:effectLst/>
                <a:latin typeface="Arial" panose="020B0604020202020204" pitchFamily="34" charset="0"/>
                <a:ea typeface="Calibri" panose="020F0502020204030204" pitchFamily="34" charset="0"/>
                <a:cs typeface="Arial" panose="020B0604020202020204" pitchFamily="34" charset="0"/>
              </a:rPr>
              <a:t> permitan financiar el impacto de la emergencia sanitaria.</a:t>
            </a:r>
          </a:p>
        </p:txBody>
      </p:sp>
      <p:sp>
        <p:nvSpPr>
          <p:cNvPr id="11" name="CuadroTexto 10"/>
          <p:cNvSpPr txBox="1"/>
          <p:nvPr/>
        </p:nvSpPr>
        <p:spPr>
          <a:xfrm>
            <a:off x="305564" y="512827"/>
            <a:ext cx="9692640" cy="523220"/>
          </a:xfrm>
          <a:prstGeom prst="rect">
            <a:avLst/>
          </a:prstGeom>
          <a:noFill/>
        </p:spPr>
        <p:txBody>
          <a:bodyPr wrap="square" rtlCol="0">
            <a:spAutoFit/>
          </a:bodyPr>
          <a:lstStyle/>
          <a:p>
            <a:r>
              <a:rPr lang="es-ES" sz="2800" b="1" dirty="0">
                <a:solidFill>
                  <a:schemeClr val="bg1"/>
                </a:solidFill>
                <a:latin typeface="Arial" panose="020B0604020202020204" pitchFamily="34" charset="0"/>
                <a:cs typeface="Arial" panose="020B0604020202020204" pitchFamily="34" charset="0"/>
              </a:rPr>
              <a:t>EVALUACIÓN DEL PLAN DE DESARROLLO DISTRITAL</a:t>
            </a:r>
            <a:endParaRPr lang="es-CO" sz="2800" b="1" dirty="0">
              <a:solidFill>
                <a:schemeClr val="bg1"/>
              </a:solidFill>
              <a:latin typeface="Arial" panose="020B0604020202020204" pitchFamily="34" charset="0"/>
              <a:cs typeface="Arial" panose="020B0604020202020204" pitchFamily="34" charset="0"/>
            </a:endParaRPr>
          </a:p>
        </p:txBody>
      </p:sp>
      <p:pic>
        <p:nvPicPr>
          <p:cNvPr id="13" name="Imagen 12">
            <a:extLst>
              <a:ext uri="{FF2B5EF4-FFF2-40B4-BE49-F238E27FC236}">
                <a16:creationId xmlns:a16="http://schemas.microsoft.com/office/drawing/2014/main" xmlns="" id="{CD85C27A-D2EF-47A3-838C-7A7809A689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228" y="2478611"/>
            <a:ext cx="3439963" cy="2297788"/>
          </a:xfrm>
          <a:prstGeom prst="rect">
            <a:avLst/>
          </a:prstGeom>
        </p:spPr>
      </p:pic>
      <p:sp>
        <p:nvSpPr>
          <p:cNvPr id="8" name="CuadroTexto 7">
            <a:extLst>
              <a:ext uri="{FF2B5EF4-FFF2-40B4-BE49-F238E27FC236}">
                <a16:creationId xmlns:a16="http://schemas.microsoft.com/office/drawing/2014/main" xmlns="" id="{6C491990-F1D5-4EA4-89D4-2F187FBD46D6}"/>
              </a:ext>
            </a:extLst>
          </p:cNvPr>
          <p:cNvSpPr txBox="1"/>
          <p:nvPr/>
        </p:nvSpPr>
        <p:spPr>
          <a:xfrm rot="16200000">
            <a:off x="9507740" y="3290105"/>
            <a:ext cx="4906856" cy="461665"/>
          </a:xfrm>
          <a:prstGeom prst="rect">
            <a:avLst/>
          </a:prstGeom>
          <a:noFill/>
        </p:spPr>
        <p:txBody>
          <a:bodyPr wrap="square" rtlCol="0">
            <a:spAutoFit/>
          </a:bodyPr>
          <a:lstStyle/>
          <a:p>
            <a:pPr algn="ctr"/>
            <a:r>
              <a:rPr lang="es-CO" sz="800" dirty="0">
                <a:solidFill>
                  <a:schemeClr val="bg1">
                    <a:lumMod val="50000"/>
                  </a:schemeClr>
                </a:solidFill>
                <a:latin typeface="Arial" panose="020B0604020202020204" pitchFamily="34" charset="0"/>
                <a:cs typeface="Arial" panose="020B0604020202020204" pitchFamily="34" charset="0"/>
              </a:rPr>
              <a:t>En cumplimiento de la ley 1712 de 2014, Transparencia y Derecho a la Información Pública</a:t>
            </a:r>
          </a:p>
          <a:p>
            <a:pPr algn="ctr"/>
            <a:r>
              <a:rPr lang="es-CO" sz="800" dirty="0">
                <a:solidFill>
                  <a:srgbClr val="FF0000"/>
                </a:solidFill>
                <a:latin typeface="Arial" panose="020B0604020202020204" pitchFamily="34" charset="0"/>
                <a:cs typeface="Arial" panose="020B0604020202020204" pitchFamily="34" charset="0"/>
              </a:rPr>
              <a:t>y </a:t>
            </a:r>
            <a:r>
              <a:rPr lang="es-ES" sz="800" dirty="0">
                <a:solidFill>
                  <a:srgbClr val="FF0000"/>
                </a:solidFill>
                <a:latin typeface="Arial" panose="020B0604020202020204" pitchFamily="34" charset="0"/>
                <a:cs typeface="Arial" panose="020B0604020202020204" pitchFamily="34" charset="0"/>
              </a:rPr>
              <a:t>la Ley 1757 de 2015 de Participación Democrática</a:t>
            </a:r>
            <a:endParaRPr lang="es-ES_tradnl" sz="800" dirty="0">
              <a:solidFill>
                <a:srgbClr val="FF0000"/>
              </a:solidFill>
              <a:latin typeface="Arial" panose="020B0604020202020204" pitchFamily="34" charset="0"/>
              <a:cs typeface="Arial" panose="020B0604020202020204" pitchFamily="34" charset="0"/>
            </a:endParaRPr>
          </a:p>
          <a:p>
            <a:pPr algn="ctr"/>
            <a:endParaRPr lang="es-CO" sz="8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5400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redondeado 8">
            <a:extLst>
              <a:ext uri="{FF2B5EF4-FFF2-40B4-BE49-F238E27FC236}">
                <a16:creationId xmlns:a16="http://schemas.microsoft.com/office/drawing/2014/main" xmlns="" id="{93D3D326-D8DC-9645-B98D-0FC48CB73984}"/>
              </a:ext>
            </a:extLst>
          </p:cNvPr>
          <p:cNvSpPr/>
          <p:nvPr/>
        </p:nvSpPr>
        <p:spPr>
          <a:xfrm>
            <a:off x="213360" y="183244"/>
            <a:ext cx="10587318" cy="647700"/>
          </a:xfrm>
          <a:prstGeom prst="roundRect">
            <a:avLst>
              <a:gd name="adj" fmla="val 1764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36" name="Imagen 35">
            <a:extLst>
              <a:ext uri="{FF2B5EF4-FFF2-40B4-BE49-F238E27FC236}">
                <a16:creationId xmlns:a16="http://schemas.microsoft.com/office/drawing/2014/main" xmlns="" id="{F0A156ED-0E98-6047-8F4D-CCB1FBBD1DD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724"/>
          <a:stretch/>
        </p:blipFill>
        <p:spPr>
          <a:xfrm>
            <a:off x="217710" y="6080933"/>
            <a:ext cx="5477925" cy="703619"/>
          </a:xfrm>
          <a:prstGeom prst="rect">
            <a:avLst/>
          </a:prstGeom>
        </p:spPr>
      </p:pic>
      <p:sp>
        <p:nvSpPr>
          <p:cNvPr id="10" name="CuadroTexto 9"/>
          <p:cNvSpPr txBox="1"/>
          <p:nvPr/>
        </p:nvSpPr>
        <p:spPr>
          <a:xfrm>
            <a:off x="505229" y="1801321"/>
            <a:ext cx="10458833" cy="1200329"/>
          </a:xfrm>
          <a:prstGeom prst="rect">
            <a:avLst/>
          </a:prstGeom>
          <a:noFill/>
        </p:spPr>
        <p:txBody>
          <a:bodyPr wrap="square" rtlCol="0">
            <a:spAutoFit/>
          </a:bodyPr>
          <a:lstStyle/>
          <a:p>
            <a:pPr marL="285750" indent="-285750" algn="just">
              <a:buFont typeface="Wingdings" panose="05000000000000000000" pitchFamily="2" charset="2"/>
              <a:buChar char="v"/>
            </a:pPr>
            <a:r>
              <a:rPr lang="es-ES" dirty="0">
                <a:latin typeface="Arial" panose="020B0604020202020204" pitchFamily="34" charset="0"/>
                <a:cs typeface="Arial" panose="020B0604020202020204" pitchFamily="34" charset="0"/>
              </a:rPr>
              <a:t>No hay articulación con ODM ni ODS (excepto política de Juventud).</a:t>
            </a:r>
          </a:p>
          <a:p>
            <a:pPr marL="285750" indent="-285750" algn="just">
              <a:buFont typeface="Wingdings" panose="05000000000000000000" pitchFamily="2" charset="2"/>
              <a:buChar char="v"/>
            </a:pPr>
            <a:r>
              <a:rPr lang="es-ES" dirty="0">
                <a:latin typeface="Arial" panose="020B0604020202020204" pitchFamily="34" charset="0"/>
                <a:cs typeface="Arial" panose="020B0604020202020204" pitchFamily="34" charset="0"/>
              </a:rPr>
              <a:t>El enfoque de género no se contempla en las políticas étnicas.</a:t>
            </a:r>
            <a:endParaRPr lang="es-ES" dirty="0">
              <a:latin typeface="Arial" panose="020B0604020202020204" pitchFamily="34" charset="0"/>
              <a:ea typeface="Arial" panose="020B0604020202020204" pitchFamily="34" charset="0"/>
              <a:cs typeface="Arial" panose="020B0604020202020204" pitchFamily="34" charset="0"/>
            </a:endParaRPr>
          </a:p>
          <a:p>
            <a:pPr marL="285750" indent="-285750" algn="just">
              <a:buFont typeface="Wingdings" panose="05000000000000000000" pitchFamily="2" charset="2"/>
              <a:buChar char="v"/>
            </a:pPr>
            <a:r>
              <a:rPr lang="es-ES" dirty="0">
                <a:latin typeface="Arial" panose="020B0604020202020204" pitchFamily="34" charset="0"/>
                <a:ea typeface="Arial" panose="020B0604020202020204" pitchFamily="34" charset="0"/>
                <a:cs typeface="Arial" panose="020B0604020202020204" pitchFamily="34" charset="0"/>
              </a:rPr>
              <a:t>En las instancias de participación no existe suficiente representación de las poblaciones.</a:t>
            </a:r>
          </a:p>
          <a:p>
            <a:pPr marL="285750" indent="-285750" algn="just">
              <a:buFont typeface="Wingdings" panose="05000000000000000000" pitchFamily="2" charset="2"/>
              <a:buChar char="v"/>
            </a:pPr>
            <a:r>
              <a:rPr lang="es-ES" dirty="0">
                <a:latin typeface="Arial" panose="020B0604020202020204" pitchFamily="34" charset="0"/>
                <a:ea typeface="Arial" panose="020B0604020202020204" pitchFamily="34" charset="0"/>
                <a:cs typeface="Arial" panose="020B0604020202020204" pitchFamily="34" charset="0"/>
              </a:rPr>
              <a:t>Desarrollo Económico y Hábitat presentaron baja o nula asistencia a la instancia de participación.</a:t>
            </a:r>
            <a:endParaRPr lang="es-ES" sz="2000" dirty="0">
              <a:latin typeface="Arial" panose="020B0604020202020204" pitchFamily="34" charset="0"/>
              <a:cs typeface="Arial" panose="020B0604020202020204" pitchFamily="34" charset="0"/>
            </a:endParaRPr>
          </a:p>
        </p:txBody>
      </p:sp>
      <p:sp>
        <p:nvSpPr>
          <p:cNvPr id="11" name="CuadroTexto 10"/>
          <p:cNvSpPr txBox="1"/>
          <p:nvPr/>
        </p:nvSpPr>
        <p:spPr>
          <a:xfrm>
            <a:off x="213360" y="247120"/>
            <a:ext cx="10703860" cy="523220"/>
          </a:xfrm>
          <a:prstGeom prst="rect">
            <a:avLst/>
          </a:prstGeom>
          <a:noFill/>
        </p:spPr>
        <p:txBody>
          <a:bodyPr wrap="square" rtlCol="0">
            <a:spAutoFit/>
          </a:bodyPr>
          <a:lstStyle/>
          <a:p>
            <a:r>
              <a:rPr lang="es-ES" sz="2800" b="1" dirty="0">
                <a:solidFill>
                  <a:schemeClr val="bg1"/>
                </a:solidFill>
                <a:latin typeface="Arial" panose="020B0604020202020204" pitchFamily="34" charset="0"/>
                <a:cs typeface="Arial" panose="020B0604020202020204" pitchFamily="34" charset="0"/>
              </a:rPr>
              <a:t>EVALUACIÓN DE LAS POLÍTICAS PÚBLICAS DISTRITALES</a:t>
            </a:r>
            <a:endParaRPr lang="es-CO" sz="2800" b="1" dirty="0">
              <a:solidFill>
                <a:schemeClr val="bg1"/>
              </a:solidFill>
              <a:latin typeface="Arial" panose="020B0604020202020204" pitchFamily="34" charset="0"/>
              <a:cs typeface="Arial" panose="020B0604020202020204" pitchFamily="34" charset="0"/>
            </a:endParaRPr>
          </a:p>
        </p:txBody>
      </p:sp>
      <p:sp>
        <p:nvSpPr>
          <p:cNvPr id="2" name="Rectángulo 1">
            <a:extLst>
              <a:ext uri="{FF2B5EF4-FFF2-40B4-BE49-F238E27FC236}">
                <a16:creationId xmlns:a16="http://schemas.microsoft.com/office/drawing/2014/main" xmlns="" id="{93914265-A79F-4BF0-91F2-91568B099555}"/>
              </a:ext>
            </a:extLst>
          </p:cNvPr>
          <p:cNvSpPr/>
          <p:nvPr/>
        </p:nvSpPr>
        <p:spPr>
          <a:xfrm>
            <a:off x="213360" y="953122"/>
            <a:ext cx="10587318" cy="830997"/>
          </a:xfrm>
          <a:prstGeom prst="rect">
            <a:avLst/>
          </a:prstGeom>
          <a:solidFill>
            <a:schemeClr val="accent2">
              <a:lumMod val="20000"/>
              <a:lumOff val="80000"/>
            </a:schemeClr>
          </a:solidFill>
        </p:spPr>
        <p:txBody>
          <a:bodyPr wrap="square" rtlCol="0">
            <a:spAutoFit/>
          </a:bodyPr>
          <a:lstStyle/>
          <a:p>
            <a:pPr algn="just"/>
            <a:r>
              <a:rPr lang="es-CO" sz="2400" b="1" dirty="0">
                <a:latin typeface="Arial" panose="020B0604020202020204" pitchFamily="34" charset="0"/>
                <a:cs typeface="Arial" panose="020B0604020202020204" pitchFamily="34" charset="0"/>
              </a:rPr>
              <a:t>El análisis sobre la implementación de 8 políticas públicas poblacionales concluyó</a:t>
            </a:r>
            <a:r>
              <a:rPr lang="es-CO" sz="2400" dirty="0">
                <a:latin typeface="Arial" panose="020B0604020202020204" pitchFamily="34" charset="0"/>
                <a:cs typeface="Arial" panose="020B0604020202020204" pitchFamily="34" charset="0"/>
              </a:rPr>
              <a:t>:</a:t>
            </a:r>
          </a:p>
        </p:txBody>
      </p:sp>
      <p:pic>
        <p:nvPicPr>
          <p:cNvPr id="4" name="Imagen 3">
            <a:extLst>
              <a:ext uri="{FF2B5EF4-FFF2-40B4-BE49-F238E27FC236}">
                <a16:creationId xmlns:a16="http://schemas.microsoft.com/office/drawing/2014/main" xmlns="" id="{0749E606-D367-433E-AACB-80C09112AF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2003" y="3599931"/>
            <a:ext cx="2956869" cy="1971246"/>
          </a:xfrm>
          <a:prstGeom prst="rect">
            <a:avLst/>
          </a:prstGeom>
        </p:spPr>
      </p:pic>
      <p:sp>
        <p:nvSpPr>
          <p:cNvPr id="6" name="Rectángulo: esquinas diagonales redondeadas 5">
            <a:extLst>
              <a:ext uri="{FF2B5EF4-FFF2-40B4-BE49-F238E27FC236}">
                <a16:creationId xmlns:a16="http://schemas.microsoft.com/office/drawing/2014/main" xmlns="" id="{9A0A5F10-BCD7-4D3B-AD75-AE764CED318A}"/>
              </a:ext>
            </a:extLst>
          </p:cNvPr>
          <p:cNvSpPr/>
          <p:nvPr/>
        </p:nvSpPr>
        <p:spPr>
          <a:xfrm>
            <a:off x="505229" y="3090175"/>
            <a:ext cx="4247203" cy="2990758"/>
          </a:xfrm>
          <a:prstGeom prst="round2Diag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CuadroTexto 11">
            <a:extLst>
              <a:ext uri="{FF2B5EF4-FFF2-40B4-BE49-F238E27FC236}">
                <a16:creationId xmlns:a16="http://schemas.microsoft.com/office/drawing/2014/main" xmlns="" id="{2BC6F30D-A2E3-4DE3-96B7-B8B4D4DA7B49}"/>
              </a:ext>
            </a:extLst>
          </p:cNvPr>
          <p:cNvSpPr txBox="1"/>
          <p:nvPr/>
        </p:nvSpPr>
        <p:spPr>
          <a:xfrm>
            <a:off x="738725" y="3090175"/>
            <a:ext cx="4013707" cy="2800767"/>
          </a:xfrm>
          <a:prstGeom prst="rect">
            <a:avLst/>
          </a:prstGeom>
          <a:noFill/>
        </p:spPr>
        <p:txBody>
          <a:bodyPr wrap="square" rtlCol="0">
            <a:spAutoFit/>
          </a:bodyPr>
          <a:lstStyle/>
          <a:p>
            <a:pPr>
              <a:lnSpc>
                <a:spcPct val="100000"/>
              </a:lnSpc>
              <a:spcBef>
                <a:spcPts val="0"/>
              </a:spcBef>
            </a:pPr>
            <a:r>
              <a:rPr lang="es-ES" sz="1600" b="1" dirty="0">
                <a:latin typeface="Arial" panose="020B0604020202020204" pitchFamily="34" charset="0"/>
                <a:cs typeface="Arial" panose="020B0604020202020204" pitchFamily="34" charset="0"/>
              </a:rPr>
              <a:t>Políticas Públicas Poblaciones</a:t>
            </a:r>
          </a:p>
          <a:p>
            <a:pPr>
              <a:lnSpc>
                <a:spcPct val="100000"/>
              </a:lnSpc>
              <a:spcBef>
                <a:spcPts val="0"/>
              </a:spcBef>
            </a:pPr>
            <a:endParaRPr lang="es-ES" sz="1600" b="1" dirty="0">
              <a:latin typeface="Arial" panose="020B0604020202020204" pitchFamily="34" charset="0"/>
              <a:cs typeface="Arial" panose="020B0604020202020204" pitchFamily="34" charset="0"/>
            </a:endParaRPr>
          </a:p>
          <a:p>
            <a:pPr marL="457200" indent="-457200">
              <a:lnSpc>
                <a:spcPct val="100000"/>
              </a:lnSpc>
              <a:spcBef>
                <a:spcPts val="0"/>
              </a:spcBef>
              <a:buFont typeface="+mj-lt"/>
              <a:buAutoNum type="arabicPeriod"/>
            </a:pPr>
            <a:r>
              <a:rPr lang="es-ES" sz="1600" dirty="0">
                <a:latin typeface="Arial" panose="020B0604020202020204" pitchFamily="34" charset="0"/>
                <a:cs typeface="Arial" panose="020B0604020202020204" pitchFamily="34" charset="0"/>
              </a:rPr>
              <a:t>Pueblos indígenas.</a:t>
            </a:r>
          </a:p>
          <a:p>
            <a:pPr marL="457200" indent="-457200">
              <a:lnSpc>
                <a:spcPct val="100000"/>
              </a:lnSpc>
              <a:spcBef>
                <a:spcPts val="0"/>
              </a:spcBef>
              <a:buFont typeface="+mj-lt"/>
              <a:buAutoNum type="arabicPeriod"/>
            </a:pPr>
            <a:r>
              <a:rPr lang="es-ES" sz="1600" dirty="0">
                <a:latin typeface="Arial" panose="020B0604020202020204" pitchFamily="34" charset="0"/>
                <a:cs typeface="Arial" panose="020B0604020202020204" pitchFamily="34" charset="0"/>
              </a:rPr>
              <a:t>Derechos de los afrodescendientes.</a:t>
            </a:r>
            <a:endParaRPr lang="es-CO" sz="1600" dirty="0">
              <a:latin typeface="Arial" panose="020B0604020202020204" pitchFamily="34" charset="0"/>
              <a:cs typeface="Arial" panose="020B0604020202020204" pitchFamily="34" charset="0"/>
            </a:endParaRPr>
          </a:p>
          <a:p>
            <a:pPr marL="457200" indent="-457200">
              <a:buFont typeface="+mj-lt"/>
              <a:buAutoNum type="arabicPeriod"/>
            </a:pPr>
            <a:r>
              <a:rPr lang="es-ES" sz="1600" dirty="0">
                <a:latin typeface="Arial" panose="020B0604020202020204" pitchFamily="34" charset="0"/>
                <a:cs typeface="Arial" panose="020B0604020202020204" pitchFamily="34" charset="0"/>
              </a:rPr>
              <a:t>Población Raizal en Bogotá.</a:t>
            </a:r>
            <a:endParaRPr lang="es-CO" sz="1600" dirty="0">
              <a:latin typeface="Arial" panose="020B0604020202020204" pitchFamily="34" charset="0"/>
              <a:cs typeface="Arial" panose="020B0604020202020204" pitchFamily="34" charset="0"/>
            </a:endParaRPr>
          </a:p>
          <a:p>
            <a:pPr marL="457200" indent="-457200">
              <a:buFont typeface="+mj-lt"/>
              <a:buAutoNum type="arabicPeriod"/>
            </a:pPr>
            <a:r>
              <a:rPr lang="es-ES" sz="1600" dirty="0">
                <a:latin typeface="Arial" panose="020B0604020202020204" pitchFamily="34" charset="0"/>
                <a:cs typeface="Arial" panose="020B0604020202020204" pitchFamily="34" charset="0"/>
              </a:rPr>
              <a:t>Grupo étnico </a:t>
            </a:r>
            <a:r>
              <a:rPr lang="es-ES" sz="1600" dirty="0" err="1">
                <a:latin typeface="Arial" panose="020B0604020202020204" pitchFamily="34" charset="0"/>
                <a:cs typeface="Arial" panose="020B0604020202020204" pitchFamily="34" charset="0"/>
              </a:rPr>
              <a:t>Rrom</a:t>
            </a:r>
            <a:r>
              <a:rPr lang="es-ES" sz="1600" dirty="0">
                <a:latin typeface="Arial" panose="020B0604020202020204" pitchFamily="34" charset="0"/>
                <a:cs typeface="Arial" panose="020B0604020202020204" pitchFamily="34" charset="0"/>
              </a:rPr>
              <a:t> o gitano.</a:t>
            </a:r>
          </a:p>
          <a:p>
            <a:pPr marL="457200" indent="-457200">
              <a:buFont typeface="+mj-lt"/>
              <a:buAutoNum type="arabicPeriod"/>
            </a:pPr>
            <a:r>
              <a:rPr lang="es-ES" sz="1600" dirty="0">
                <a:latin typeface="Arial" panose="020B0604020202020204" pitchFamily="34" charset="0"/>
                <a:cs typeface="Arial" panose="020B0604020202020204" pitchFamily="34" charset="0"/>
              </a:rPr>
              <a:t>Juventud.</a:t>
            </a:r>
            <a:endParaRPr lang="es-CO" sz="1600" dirty="0">
              <a:latin typeface="Arial" panose="020B0604020202020204" pitchFamily="34" charset="0"/>
              <a:cs typeface="Arial" panose="020B0604020202020204" pitchFamily="34" charset="0"/>
            </a:endParaRPr>
          </a:p>
          <a:p>
            <a:pPr marL="457200" indent="-457200">
              <a:buFont typeface="+mj-lt"/>
              <a:buAutoNum type="arabicPeriod"/>
            </a:pPr>
            <a:r>
              <a:rPr lang="es-ES" sz="1600" dirty="0">
                <a:latin typeface="Arial" panose="020B0604020202020204" pitchFamily="34" charset="0"/>
                <a:cs typeface="Arial" panose="020B0604020202020204" pitchFamily="34" charset="0"/>
              </a:rPr>
              <a:t>Familias.</a:t>
            </a:r>
            <a:endParaRPr lang="es-CO" sz="1600" dirty="0">
              <a:latin typeface="Arial" panose="020B0604020202020204" pitchFamily="34" charset="0"/>
              <a:cs typeface="Arial" panose="020B0604020202020204" pitchFamily="34" charset="0"/>
            </a:endParaRPr>
          </a:p>
          <a:p>
            <a:pPr marL="457200" indent="-457200">
              <a:buFont typeface="+mj-lt"/>
              <a:buAutoNum type="arabicPeriod"/>
            </a:pPr>
            <a:r>
              <a:rPr lang="es-ES" sz="1600" dirty="0">
                <a:latin typeface="Arial" panose="020B0604020202020204" pitchFamily="34" charset="0"/>
                <a:cs typeface="Arial" panose="020B0604020202020204" pitchFamily="34" charset="0"/>
              </a:rPr>
              <a:t>Fenómeno de la habitabilidad en calle.</a:t>
            </a:r>
            <a:endParaRPr lang="es-CO" sz="1600" dirty="0">
              <a:latin typeface="Arial" panose="020B0604020202020204" pitchFamily="34" charset="0"/>
              <a:cs typeface="Arial" panose="020B0604020202020204" pitchFamily="34" charset="0"/>
            </a:endParaRPr>
          </a:p>
          <a:p>
            <a:pPr marL="457200" indent="-457200">
              <a:buFont typeface="+mj-lt"/>
              <a:buAutoNum type="arabicPeriod"/>
            </a:pPr>
            <a:r>
              <a:rPr lang="es-ES" sz="1600" dirty="0">
                <a:latin typeface="Arial" panose="020B0604020202020204" pitchFamily="34" charset="0"/>
                <a:cs typeface="Arial" panose="020B0604020202020204" pitchFamily="34" charset="0"/>
              </a:rPr>
              <a:t>Para la adultez.</a:t>
            </a:r>
            <a:endParaRPr lang="es-CO" sz="1600" dirty="0">
              <a:latin typeface="Arial" panose="020B0604020202020204" pitchFamily="34" charset="0"/>
              <a:cs typeface="Arial" panose="020B0604020202020204" pitchFamily="34" charset="0"/>
            </a:endParaRPr>
          </a:p>
        </p:txBody>
      </p:sp>
      <p:pic>
        <p:nvPicPr>
          <p:cNvPr id="13" name="Imagen 12">
            <a:extLst>
              <a:ext uri="{FF2B5EF4-FFF2-40B4-BE49-F238E27FC236}">
                <a16:creationId xmlns:a16="http://schemas.microsoft.com/office/drawing/2014/main" xmlns="" id="{84481BA6-6E7E-4F9E-9CF6-58FF471139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15168" y="3627505"/>
            <a:ext cx="3135060" cy="1952633"/>
          </a:xfrm>
          <a:prstGeom prst="rect">
            <a:avLst/>
          </a:prstGeom>
        </p:spPr>
      </p:pic>
      <p:sp>
        <p:nvSpPr>
          <p:cNvPr id="14" name="CuadroTexto 13">
            <a:extLst>
              <a:ext uri="{FF2B5EF4-FFF2-40B4-BE49-F238E27FC236}">
                <a16:creationId xmlns:a16="http://schemas.microsoft.com/office/drawing/2014/main" xmlns="" id="{6C491990-F1D5-4EA4-89D4-2F187FBD46D6}"/>
              </a:ext>
            </a:extLst>
          </p:cNvPr>
          <p:cNvSpPr txBox="1"/>
          <p:nvPr/>
        </p:nvSpPr>
        <p:spPr>
          <a:xfrm rot="16200000">
            <a:off x="9507740" y="3290105"/>
            <a:ext cx="4906856" cy="461665"/>
          </a:xfrm>
          <a:prstGeom prst="rect">
            <a:avLst/>
          </a:prstGeom>
          <a:noFill/>
        </p:spPr>
        <p:txBody>
          <a:bodyPr wrap="square" rtlCol="0">
            <a:spAutoFit/>
          </a:bodyPr>
          <a:lstStyle/>
          <a:p>
            <a:pPr algn="ctr"/>
            <a:r>
              <a:rPr lang="es-CO" sz="800" dirty="0">
                <a:solidFill>
                  <a:schemeClr val="bg1">
                    <a:lumMod val="50000"/>
                  </a:schemeClr>
                </a:solidFill>
                <a:latin typeface="Arial" panose="020B0604020202020204" pitchFamily="34" charset="0"/>
                <a:cs typeface="Arial" panose="020B0604020202020204" pitchFamily="34" charset="0"/>
              </a:rPr>
              <a:t>En cumplimiento de la ley 1712 de 2014, Transparencia y Derecho a la Información Pública</a:t>
            </a:r>
          </a:p>
          <a:p>
            <a:pPr algn="ctr"/>
            <a:r>
              <a:rPr lang="es-CO" sz="800" dirty="0">
                <a:solidFill>
                  <a:srgbClr val="FF0000"/>
                </a:solidFill>
                <a:latin typeface="Arial" panose="020B0604020202020204" pitchFamily="34" charset="0"/>
                <a:cs typeface="Arial" panose="020B0604020202020204" pitchFamily="34" charset="0"/>
              </a:rPr>
              <a:t>y </a:t>
            </a:r>
            <a:r>
              <a:rPr lang="es-ES" sz="800" dirty="0">
                <a:solidFill>
                  <a:srgbClr val="FF0000"/>
                </a:solidFill>
                <a:latin typeface="Arial" panose="020B0604020202020204" pitchFamily="34" charset="0"/>
                <a:cs typeface="Arial" panose="020B0604020202020204" pitchFamily="34" charset="0"/>
              </a:rPr>
              <a:t>la Ley 1757 de 2015 de Participación Democrática</a:t>
            </a:r>
            <a:endParaRPr lang="es-ES_tradnl" sz="800" dirty="0">
              <a:solidFill>
                <a:srgbClr val="FF0000"/>
              </a:solidFill>
              <a:latin typeface="Arial" panose="020B0604020202020204" pitchFamily="34" charset="0"/>
              <a:cs typeface="Arial" panose="020B0604020202020204" pitchFamily="34" charset="0"/>
            </a:endParaRPr>
          </a:p>
          <a:p>
            <a:pPr algn="ctr"/>
            <a:endParaRPr lang="es-CO" sz="8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608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redondeado 8">
            <a:extLst>
              <a:ext uri="{FF2B5EF4-FFF2-40B4-BE49-F238E27FC236}">
                <a16:creationId xmlns:a16="http://schemas.microsoft.com/office/drawing/2014/main" xmlns="" id="{93D3D326-D8DC-9645-B98D-0FC48CB73984}"/>
              </a:ext>
            </a:extLst>
          </p:cNvPr>
          <p:cNvSpPr/>
          <p:nvPr/>
        </p:nvSpPr>
        <p:spPr>
          <a:xfrm>
            <a:off x="217708" y="287351"/>
            <a:ext cx="10441325" cy="720951"/>
          </a:xfrm>
          <a:prstGeom prst="roundRect">
            <a:avLst>
              <a:gd name="adj" fmla="val 1764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600" b="1" dirty="0"/>
          </a:p>
        </p:txBody>
      </p:sp>
      <p:sp>
        <p:nvSpPr>
          <p:cNvPr id="18" name="CuadroTexto 17">
            <a:extLst>
              <a:ext uri="{FF2B5EF4-FFF2-40B4-BE49-F238E27FC236}">
                <a16:creationId xmlns:a16="http://schemas.microsoft.com/office/drawing/2014/main" xmlns="" id="{625F987C-C808-7847-B63E-DE7D93D398C5}"/>
              </a:ext>
            </a:extLst>
          </p:cNvPr>
          <p:cNvSpPr txBox="1"/>
          <p:nvPr/>
        </p:nvSpPr>
        <p:spPr>
          <a:xfrm>
            <a:off x="217707" y="349591"/>
            <a:ext cx="10611658" cy="461665"/>
          </a:xfrm>
          <a:prstGeom prst="rect">
            <a:avLst/>
          </a:prstGeom>
          <a:noFill/>
        </p:spPr>
        <p:txBody>
          <a:bodyPr wrap="square" rtlCol="0">
            <a:spAutoFit/>
          </a:bodyPr>
          <a:lstStyle/>
          <a:p>
            <a:pPr algn="ctr"/>
            <a:r>
              <a:rPr lang="es-CO" sz="2400" b="1" dirty="0">
                <a:solidFill>
                  <a:schemeClr val="bg1"/>
                </a:solidFill>
                <a:latin typeface="Arial" panose="020B0604020202020204" pitchFamily="34" charset="0"/>
                <a:cs typeface="Arial" panose="020B0604020202020204" pitchFamily="34" charset="0"/>
              </a:rPr>
              <a:t>ESTUDIO ESTRUCTURAL:</a:t>
            </a:r>
          </a:p>
        </p:txBody>
      </p:sp>
      <p:pic>
        <p:nvPicPr>
          <p:cNvPr id="36" name="Imagen 35">
            <a:extLst>
              <a:ext uri="{FF2B5EF4-FFF2-40B4-BE49-F238E27FC236}">
                <a16:creationId xmlns:a16="http://schemas.microsoft.com/office/drawing/2014/main" xmlns="" id="{F0A156ED-0E98-6047-8F4D-CCB1FBBD1DD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724"/>
          <a:stretch/>
        </p:blipFill>
        <p:spPr>
          <a:xfrm>
            <a:off x="217710" y="6080933"/>
            <a:ext cx="5477925" cy="703619"/>
          </a:xfrm>
          <a:prstGeom prst="rect">
            <a:avLst/>
          </a:prstGeom>
        </p:spPr>
      </p:pic>
      <p:sp>
        <p:nvSpPr>
          <p:cNvPr id="10" name="Título 1">
            <a:extLst>
              <a:ext uri="{FF2B5EF4-FFF2-40B4-BE49-F238E27FC236}">
                <a16:creationId xmlns:a16="http://schemas.microsoft.com/office/drawing/2014/main" xmlns="" id="{02564B30-117E-4240-AC93-F9439B236EFD}"/>
              </a:ext>
            </a:extLst>
          </p:cNvPr>
          <p:cNvSpPr txBox="1">
            <a:spLocks/>
          </p:cNvSpPr>
          <p:nvPr/>
        </p:nvSpPr>
        <p:spPr>
          <a:xfrm>
            <a:off x="-97215" y="1149778"/>
            <a:ext cx="10058400" cy="762716"/>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endParaRPr lang="es-ES_tradnl" sz="7200" b="1" u="sng" dirty="0">
              <a:solidFill>
                <a:schemeClr val="bg1"/>
              </a:solidFill>
              <a:latin typeface="Arial" panose="020B0604020202020204" pitchFamily="34" charset="0"/>
              <a:cs typeface="Arial" panose="020B0604020202020204" pitchFamily="34" charset="0"/>
            </a:endParaRPr>
          </a:p>
        </p:txBody>
      </p:sp>
      <p:pic>
        <p:nvPicPr>
          <p:cNvPr id="12" name="Picture 2" descr="Desde Bogotá: tour ecológico del Parque Nacional Chingaza - Bogotá,  Colombia | GetYourGuide">
            <a:extLst>
              <a:ext uri="{FF2B5EF4-FFF2-40B4-BE49-F238E27FC236}">
                <a16:creationId xmlns:a16="http://schemas.microsoft.com/office/drawing/2014/main" xmlns="" id="{4AF09336-E3B9-41F0-BC38-B6E45E9F9C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270" y="2200198"/>
            <a:ext cx="4038290" cy="2854614"/>
          </a:xfrm>
          <a:prstGeom prst="rect">
            <a:avLst/>
          </a:prstGeom>
          <a:noFill/>
          <a:extLst>
            <a:ext uri="{909E8E84-426E-40DD-AFC4-6F175D3DCCD1}">
              <a14:hiddenFill xmlns:a14="http://schemas.microsoft.com/office/drawing/2010/main">
                <a:solidFill>
                  <a:srgbClr val="FFFFFF"/>
                </a:solidFill>
              </a14:hiddenFill>
            </a:ext>
          </a:extLst>
        </p:spPr>
      </p:pic>
      <p:sp>
        <p:nvSpPr>
          <p:cNvPr id="13" name="Rectángulo 12">
            <a:extLst>
              <a:ext uri="{FF2B5EF4-FFF2-40B4-BE49-F238E27FC236}">
                <a16:creationId xmlns:a16="http://schemas.microsoft.com/office/drawing/2014/main" xmlns="" id="{7E9A0CD1-FFC5-4048-8DB7-1BD2FDC4400C}"/>
              </a:ext>
            </a:extLst>
          </p:cNvPr>
          <p:cNvSpPr/>
          <p:nvPr/>
        </p:nvSpPr>
        <p:spPr>
          <a:xfrm>
            <a:off x="4451120" y="1857790"/>
            <a:ext cx="6837769" cy="4524315"/>
          </a:xfrm>
          <a:prstGeom prst="rect">
            <a:avLst/>
          </a:prstGeom>
        </p:spPr>
        <p:txBody>
          <a:bodyPr wrap="square">
            <a:spAutoFit/>
          </a:bodyPr>
          <a:lstStyle/>
          <a:p>
            <a:pPr marL="285750" lvl="0" indent="-285750" algn="just">
              <a:buFont typeface="Wingdings" panose="05000000000000000000" pitchFamily="2" charset="2"/>
              <a:buChar char="v"/>
            </a:pPr>
            <a:r>
              <a:rPr lang="es-CO" dirty="0" smtClean="0">
                <a:latin typeface="Arial" panose="020B0604020202020204" pitchFamily="34" charset="0"/>
                <a:cs typeface="Arial" panose="020B0604020202020204" pitchFamily="34" charset="0"/>
              </a:rPr>
              <a:t>Preocupa que con el pasar del tiempo se afecte la </a:t>
            </a:r>
            <a:r>
              <a:rPr lang="es-CO" dirty="0">
                <a:latin typeface="Arial" panose="020B0604020202020204" pitchFamily="34" charset="0"/>
                <a:cs typeface="Arial" panose="020B0604020202020204" pitchFamily="34" charset="0"/>
              </a:rPr>
              <a:t>disponibilidad de agua con que se cuenta.</a:t>
            </a:r>
          </a:p>
          <a:p>
            <a:pPr lvl="0" algn="just"/>
            <a:endParaRPr lang="es-CO" dirty="0">
              <a:latin typeface="Arial" panose="020B0604020202020204" pitchFamily="34" charset="0"/>
              <a:cs typeface="Arial" panose="020B0604020202020204" pitchFamily="34" charset="0"/>
            </a:endParaRPr>
          </a:p>
          <a:p>
            <a:pPr marL="285750" lvl="0" indent="-285750" algn="just">
              <a:buFont typeface="Wingdings" panose="05000000000000000000" pitchFamily="2" charset="2"/>
              <a:buChar char="v"/>
            </a:pPr>
            <a:r>
              <a:rPr lang="es-CO" dirty="0">
                <a:latin typeface="Arial" panose="020B0604020202020204" pitchFamily="34" charset="0"/>
                <a:cs typeface="Arial" panose="020B0604020202020204" pitchFamily="34" charset="0"/>
              </a:rPr>
              <a:t>La EAAB ESP ha adelantado estudios para el aprovechamiento de aguas </a:t>
            </a:r>
            <a:r>
              <a:rPr lang="es-CO" dirty="0" smtClean="0">
                <a:latin typeface="Arial" panose="020B0604020202020204" pitchFamily="34" charset="0"/>
                <a:cs typeface="Arial" panose="020B0604020202020204" pitchFamily="34" charset="0"/>
              </a:rPr>
              <a:t>subterráneas (etapa </a:t>
            </a:r>
            <a:r>
              <a:rPr lang="es-CO" dirty="0">
                <a:latin typeface="Arial" panose="020B0604020202020204" pitchFamily="34" charset="0"/>
                <a:cs typeface="Arial" panose="020B0604020202020204" pitchFamily="34" charset="0"/>
              </a:rPr>
              <a:t>de </a:t>
            </a:r>
            <a:r>
              <a:rPr lang="es-CO" dirty="0" smtClean="0">
                <a:latin typeface="Arial" panose="020B0604020202020204" pitchFamily="34" charset="0"/>
                <a:cs typeface="Arial" panose="020B0604020202020204" pitchFamily="34" charset="0"/>
              </a:rPr>
              <a:t>factibilidad). En </a:t>
            </a:r>
            <a:r>
              <a:rPr lang="es-CO" dirty="0">
                <a:latin typeface="Arial" panose="020B0604020202020204" pitchFamily="34" charset="0"/>
                <a:cs typeface="Arial" panose="020B0604020202020204" pitchFamily="34" charset="0"/>
              </a:rPr>
              <a:t>caso de presentarse una emergencia por el colapso de la infraestructura o por hechos sobrevinientes a causa de un sismo, no se cuenta con el caudal previsto en el estudio (1,33 m</a:t>
            </a:r>
            <a:r>
              <a:rPr lang="es-CO" baseline="30000" dirty="0">
                <a:latin typeface="Arial" panose="020B0604020202020204" pitchFamily="34" charset="0"/>
                <a:cs typeface="Arial" panose="020B0604020202020204" pitchFamily="34" charset="0"/>
              </a:rPr>
              <a:t>3</a:t>
            </a:r>
            <a:r>
              <a:rPr lang="es-CO" dirty="0">
                <a:latin typeface="Arial" panose="020B0604020202020204" pitchFamily="34" charset="0"/>
                <a:cs typeface="Arial" panose="020B0604020202020204" pitchFamily="34" charset="0"/>
              </a:rPr>
              <a:t>/s) para atender estas contingencias.</a:t>
            </a:r>
          </a:p>
          <a:p>
            <a:pPr lvl="0" algn="just"/>
            <a:endParaRPr lang="es-CO" dirty="0">
              <a:latin typeface="Arial" panose="020B0604020202020204" pitchFamily="34" charset="0"/>
              <a:cs typeface="Arial" panose="020B0604020202020204" pitchFamily="34" charset="0"/>
            </a:endParaRPr>
          </a:p>
          <a:p>
            <a:pPr marL="285750" lvl="0" indent="-285750" algn="just">
              <a:buFont typeface="Wingdings" panose="05000000000000000000" pitchFamily="2" charset="2"/>
              <a:buChar char="v"/>
            </a:pPr>
            <a:r>
              <a:rPr lang="es-CO" dirty="0">
                <a:latin typeface="Arial" panose="020B0604020202020204" pitchFamily="34" charset="0"/>
                <a:cs typeface="Arial" panose="020B0604020202020204" pitchFamily="34" charset="0"/>
              </a:rPr>
              <a:t>La capacidad máxima actual de tratamiento que tiene la EAAB ESP, no es suficiente para cubrir con los compromisos de suministro, proveer con un porcentaje de respaldo para casos fortuitos y a la vez contar con una capacidad excedentaria en caso de requerirse. </a:t>
            </a:r>
          </a:p>
          <a:p>
            <a:pPr lvl="0" algn="just"/>
            <a:endParaRPr lang="es-ES_tradnl" dirty="0">
              <a:latin typeface="Arial" panose="020B0604020202020204" pitchFamily="34" charset="0"/>
              <a:cs typeface="Arial" panose="020B0604020202020204" pitchFamily="34" charset="0"/>
            </a:endParaRPr>
          </a:p>
        </p:txBody>
      </p:sp>
      <p:sp>
        <p:nvSpPr>
          <p:cNvPr id="11" name="Rectángulo 10">
            <a:extLst>
              <a:ext uri="{FF2B5EF4-FFF2-40B4-BE49-F238E27FC236}">
                <a16:creationId xmlns:a16="http://schemas.microsoft.com/office/drawing/2014/main" xmlns="" id="{93914265-A79F-4BF0-91F2-91568B099555}"/>
              </a:ext>
            </a:extLst>
          </p:cNvPr>
          <p:cNvSpPr/>
          <p:nvPr/>
        </p:nvSpPr>
        <p:spPr>
          <a:xfrm>
            <a:off x="302873" y="1224510"/>
            <a:ext cx="10441326" cy="461665"/>
          </a:xfrm>
          <a:prstGeom prst="rect">
            <a:avLst/>
          </a:prstGeom>
          <a:solidFill>
            <a:schemeClr val="accent2">
              <a:lumMod val="20000"/>
              <a:lumOff val="80000"/>
            </a:schemeClr>
          </a:solidFill>
        </p:spPr>
        <p:txBody>
          <a:bodyPr wrap="square" rtlCol="0">
            <a:spAutoFit/>
          </a:bodyPr>
          <a:lstStyle/>
          <a:p>
            <a:pPr algn="just"/>
            <a:r>
              <a:rPr lang="es-CO" sz="2400" b="1" dirty="0">
                <a:latin typeface="Arial" panose="020B0604020202020204" pitchFamily="34" charset="0"/>
                <a:cs typeface="Arial" panose="020B0604020202020204" pitchFamily="34" charset="0"/>
              </a:rPr>
              <a:t>Presente y Futuro del agua para Bogotá D.C.</a:t>
            </a:r>
          </a:p>
        </p:txBody>
      </p:sp>
      <p:sp>
        <p:nvSpPr>
          <p:cNvPr id="14" name="CuadroTexto 13">
            <a:extLst>
              <a:ext uri="{FF2B5EF4-FFF2-40B4-BE49-F238E27FC236}">
                <a16:creationId xmlns:a16="http://schemas.microsoft.com/office/drawing/2014/main" xmlns="" id="{6C491990-F1D5-4EA4-89D4-2F187FBD46D6}"/>
              </a:ext>
            </a:extLst>
          </p:cNvPr>
          <p:cNvSpPr txBox="1"/>
          <p:nvPr/>
        </p:nvSpPr>
        <p:spPr>
          <a:xfrm rot="16200000">
            <a:off x="9507740" y="3290105"/>
            <a:ext cx="4906856" cy="461665"/>
          </a:xfrm>
          <a:prstGeom prst="rect">
            <a:avLst/>
          </a:prstGeom>
          <a:noFill/>
        </p:spPr>
        <p:txBody>
          <a:bodyPr wrap="square" rtlCol="0">
            <a:spAutoFit/>
          </a:bodyPr>
          <a:lstStyle/>
          <a:p>
            <a:pPr algn="ctr"/>
            <a:r>
              <a:rPr lang="es-CO" sz="800" dirty="0">
                <a:solidFill>
                  <a:schemeClr val="bg1">
                    <a:lumMod val="50000"/>
                  </a:schemeClr>
                </a:solidFill>
                <a:latin typeface="Arial" panose="020B0604020202020204" pitchFamily="34" charset="0"/>
                <a:cs typeface="Arial" panose="020B0604020202020204" pitchFamily="34" charset="0"/>
              </a:rPr>
              <a:t>En cumplimiento de la ley 1712 de 2014, Transparencia y Derecho a la Información Pública</a:t>
            </a:r>
          </a:p>
          <a:p>
            <a:pPr algn="ctr"/>
            <a:r>
              <a:rPr lang="es-CO" sz="800" dirty="0">
                <a:solidFill>
                  <a:srgbClr val="FF0000"/>
                </a:solidFill>
                <a:latin typeface="Arial" panose="020B0604020202020204" pitchFamily="34" charset="0"/>
                <a:cs typeface="Arial" panose="020B0604020202020204" pitchFamily="34" charset="0"/>
              </a:rPr>
              <a:t>y </a:t>
            </a:r>
            <a:r>
              <a:rPr lang="es-ES" sz="800" dirty="0">
                <a:solidFill>
                  <a:srgbClr val="FF0000"/>
                </a:solidFill>
                <a:latin typeface="Arial" panose="020B0604020202020204" pitchFamily="34" charset="0"/>
                <a:cs typeface="Arial" panose="020B0604020202020204" pitchFamily="34" charset="0"/>
              </a:rPr>
              <a:t>la Ley 1757 de 2015 de Participación Democrática</a:t>
            </a:r>
            <a:endParaRPr lang="es-ES_tradnl" sz="800" dirty="0">
              <a:solidFill>
                <a:srgbClr val="FF0000"/>
              </a:solidFill>
              <a:latin typeface="Arial" panose="020B0604020202020204" pitchFamily="34" charset="0"/>
              <a:cs typeface="Arial" panose="020B0604020202020204" pitchFamily="34" charset="0"/>
            </a:endParaRPr>
          </a:p>
          <a:p>
            <a:pPr algn="ctr"/>
            <a:endParaRPr lang="es-CO" sz="8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8942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846</TotalTime>
  <Words>2083</Words>
  <Application>Microsoft Office PowerPoint</Application>
  <PresentationFormat>Panorámica</PresentationFormat>
  <Paragraphs>155</Paragraphs>
  <Slides>16</Slides>
  <Notes>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16</vt:i4>
      </vt:variant>
    </vt:vector>
  </HeadingPairs>
  <TitlesOfParts>
    <vt:vector size="23" baseType="lpstr">
      <vt:lpstr>Arial</vt:lpstr>
      <vt:lpstr>Arial</vt:lpstr>
      <vt:lpstr>Calibri</vt:lpstr>
      <vt:lpstr>Calibri Light</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Jhon Alexander Peña Romero</dc:creator>
  <cp:lastModifiedBy>Raul Basilio Velandia Gutierrez</cp:lastModifiedBy>
  <cp:revision>87</cp:revision>
  <dcterms:created xsi:type="dcterms:W3CDTF">2016-09-20T14:18:51Z</dcterms:created>
  <dcterms:modified xsi:type="dcterms:W3CDTF">2020-11-03T15:36:43Z</dcterms:modified>
</cp:coreProperties>
</file>